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3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59"/>
  </p:notesMasterIdLst>
  <p:handoutMasterIdLst>
    <p:handoutMasterId r:id="rId60"/>
  </p:handoutMasterIdLst>
  <p:sldIdLst>
    <p:sldId id="893" r:id="rId2"/>
    <p:sldId id="860" r:id="rId3"/>
    <p:sldId id="820" r:id="rId4"/>
    <p:sldId id="929" r:id="rId5"/>
    <p:sldId id="859" r:id="rId6"/>
    <p:sldId id="945" r:id="rId7"/>
    <p:sldId id="823" r:id="rId8"/>
    <p:sldId id="825" r:id="rId9"/>
    <p:sldId id="826" r:id="rId10"/>
    <p:sldId id="931" r:id="rId11"/>
    <p:sldId id="894" r:id="rId12"/>
    <p:sldId id="896" r:id="rId13"/>
    <p:sldId id="830" r:id="rId14"/>
    <p:sldId id="897" r:id="rId15"/>
    <p:sldId id="898" r:id="rId16"/>
    <p:sldId id="899" r:id="rId17"/>
    <p:sldId id="864" r:id="rId18"/>
    <p:sldId id="862" r:id="rId19"/>
    <p:sldId id="932" r:id="rId20"/>
    <p:sldId id="863" r:id="rId21"/>
    <p:sldId id="834" r:id="rId22"/>
    <p:sldId id="900" r:id="rId23"/>
    <p:sldId id="917" r:id="rId24"/>
    <p:sldId id="946" r:id="rId25"/>
    <p:sldId id="947" r:id="rId26"/>
    <p:sldId id="948" r:id="rId27"/>
    <p:sldId id="949" r:id="rId28"/>
    <p:sldId id="950" r:id="rId29"/>
    <p:sldId id="951" r:id="rId30"/>
    <p:sldId id="952" r:id="rId31"/>
    <p:sldId id="953" r:id="rId32"/>
    <p:sldId id="901" r:id="rId33"/>
    <p:sldId id="944" r:id="rId34"/>
    <p:sldId id="919" r:id="rId35"/>
    <p:sldId id="921" r:id="rId36"/>
    <p:sldId id="904" r:id="rId37"/>
    <p:sldId id="954" r:id="rId38"/>
    <p:sldId id="955" r:id="rId39"/>
    <p:sldId id="956" r:id="rId40"/>
    <p:sldId id="957" r:id="rId41"/>
    <p:sldId id="958" r:id="rId42"/>
    <p:sldId id="959" r:id="rId43"/>
    <p:sldId id="960" r:id="rId44"/>
    <p:sldId id="961" r:id="rId45"/>
    <p:sldId id="962" r:id="rId46"/>
    <p:sldId id="963" r:id="rId47"/>
    <p:sldId id="964" r:id="rId48"/>
    <p:sldId id="965" r:id="rId49"/>
    <p:sldId id="966" r:id="rId50"/>
    <p:sldId id="967" r:id="rId51"/>
    <p:sldId id="905" r:id="rId52"/>
    <p:sldId id="906" r:id="rId53"/>
    <p:sldId id="923" r:id="rId54"/>
    <p:sldId id="926" r:id="rId55"/>
    <p:sldId id="928" r:id="rId56"/>
    <p:sldId id="916" r:id="rId57"/>
    <p:sldId id="930" r:id="rId58"/>
  </p:sldIdLst>
  <p:sldSz cx="12192000" cy="6858000"/>
  <p:notesSz cx="7099300" cy="10234613"/>
  <p:custDataLst>
    <p:tags r:id="rId6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  <a:srgbClr val="8FAAFF"/>
    <a:srgbClr val="7F2727"/>
    <a:srgbClr val="0066FF"/>
    <a:srgbClr val="B8EAC0"/>
    <a:srgbClr val="A3FFCD"/>
    <a:srgbClr val="A50021"/>
    <a:srgbClr val="7DFF00"/>
    <a:srgbClr val="B9FF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528" autoAdjust="0"/>
  </p:normalViewPr>
  <p:slideViewPr>
    <p:cSldViewPr>
      <p:cViewPr varScale="1">
        <p:scale>
          <a:sx n="41" d="100"/>
          <a:sy n="41" d="100"/>
        </p:scale>
        <p:origin x="804" y="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370EF009-23CE-4081-AF56-082D82CEF6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905" y="4862233"/>
            <a:ext cx="5677492" cy="4603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72CC9163-7EC6-4747-8782-88871FDBE1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623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94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generates the time-limited</a:t>
            </a:r>
            <a:r>
              <a:rPr lang="en-US" baseline="0" dirty="0"/>
              <a:t> values for </a:t>
            </a:r>
            <a:r>
              <a:rPr lang="en-US" baseline="0" dirty="0" err="1"/>
              <a:t>gridworld</a:t>
            </a:r>
            <a:r>
              <a:rPr lang="en-US" baseline="0" dirty="0"/>
              <a:t> as snapshotted onto the next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01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[cut demo of moving around in grid world program]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552C0BAA-F2C0-47C6-A20B-733CA31DCFFD}" type="slidenum">
              <a:rPr lang="en-US"/>
              <a:pPr defTabSz="988101"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 search problems: did not talk about actions, but about successor functions --- now the information inside the successor function is unpacked into actions, transitions and reward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Write out S, A, example entry in T, entry in R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Reward function different from the book : R(</a:t>
            </a:r>
            <a:r>
              <a:rPr lang="en-US" dirty="0" err="1">
                <a:ea typeface="ＭＳ Ｐゴシック" pitchFamily="34" charset="-128"/>
              </a:rPr>
              <a:t>s,a,s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)</a:t>
            </a:r>
          </a:p>
          <a:p>
            <a:r>
              <a:rPr lang="en-US" dirty="0">
                <a:ea typeface="ＭＳ Ｐゴシック" pitchFamily="34" charset="-128"/>
              </a:rPr>
              <a:t>In book simpler for equations, but not useful for the projects.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Need to modify </a:t>
            </a:r>
            <a:r>
              <a:rPr lang="en-US" dirty="0" err="1">
                <a:ea typeface="ＭＳ Ｐゴシック" pitchFamily="34" charset="-128"/>
              </a:rPr>
              <a:t>expectimax</a:t>
            </a:r>
            <a:r>
              <a:rPr lang="en-US" dirty="0">
                <a:ea typeface="ＭＳ Ｐゴシック" pitchFamily="34" charset="-128"/>
              </a:rPr>
              <a:t> a tiny little bit to account for rewards along the way, but that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s something you should be able to do, and so you can already solve MDP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s  (not in most efficient way)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9A4D5-BA7F-4965-9F32-D31D11C0DA97}" type="slidenum">
              <a:rPr lang="en-US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Discuss computational complexity: S * A * S   times number of iterations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updates not in place [if in place, it means something else and not even clear what it means]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D2D01F0-63A4-49FC-8DAB-288B21321D7F}" type="slidenum">
              <a:rPr lang="en-US"/>
              <a:pPr defTabSz="988101"/>
              <a:t>53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Like search: successor function only depended on current state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Can make this happen by stuffing more into the state;  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Very similar to search problems: when solving a maze with food pellets, we stored which food pellets were eaten </a:t>
            </a: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CAB68C1-092D-468B-8690-7D27B27041C8}" type="slidenum">
              <a:rPr lang="en-US"/>
              <a:pPr defTabSz="988101"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Dan has a DEMO for this.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1600E29C-1E14-41D6-ACAF-300C17152C85}" type="slidenum">
              <a:rPr lang="en-US"/>
              <a:pPr defTabSz="988101"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R(s) = the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living reward</a:t>
            </a:r>
            <a:r>
              <a:rPr lang="ja-JP" altLang="en-US">
                <a:ea typeface="ＭＳ Ｐゴシック" pitchFamily="34" charset="-128"/>
              </a:rPr>
              <a:t>”</a:t>
            </a:r>
            <a:endParaRPr lang="en-US" altLang="ja-JP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FB0DC0F6-EF13-4C52-ACF2-48065D1392E1}" type="slidenum">
              <a:rPr lang="en-US"/>
              <a:pPr defTabSz="988101"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 MDP chance node represents uncertainty about what might happen based on (s,a)  [as opposed to being a random adversary]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Q-state (s,a) is when you were in a state and took an action 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381D20B8-C290-4C94-8C7F-0277B9D2F6EE}" type="slidenum">
              <a:rPr lang="en-US"/>
              <a:pPr defTabSz="988101"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Rewards in the future (deeper in the tree) matter less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Interesting: running expectimax, if having to truncate the search, then not losing much; e.g.,  less then \gamma^d / (1-\gamma)</a:t>
            </a: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8DDD6D-317B-4886-9A60-0B722A074D75}" type="slidenum">
              <a:rPr lang="en-US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[Note:</a:t>
            </a:r>
            <a:r>
              <a:rPr lang="en-US" baseline="0" dirty="0"/>
              <a:t> this demo doesn’t show anything in action, just pops up V and Q values.]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7.xml"/><Relationship Id="rId7" Type="http://schemas.openxmlformats.org/officeDocument/2006/relationships/image" Target="../media/image35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0.xml"/><Relationship Id="rId7" Type="http://schemas.openxmlformats.org/officeDocument/2006/relationships/image" Target="../media/image36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3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13.xml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3.png"/><Relationship Id="rId5" Type="http://schemas.openxmlformats.org/officeDocument/2006/relationships/tags" Target="../tags/tag15.xml"/><Relationship Id="rId10" Type="http://schemas.openxmlformats.org/officeDocument/2006/relationships/image" Target="../media/image42.png"/><Relationship Id="rId4" Type="http://schemas.openxmlformats.org/officeDocument/2006/relationships/tags" Target="../tags/tag14.xml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w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59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w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image" Target="../media/image61.png"/><Relationship Id="rId26" Type="http://schemas.openxmlformats.org/officeDocument/2006/relationships/image" Target="../media/image68.png"/><Relationship Id="rId3" Type="http://schemas.openxmlformats.org/officeDocument/2006/relationships/tags" Target="../tags/tag23.xml"/><Relationship Id="rId21" Type="http://schemas.openxmlformats.org/officeDocument/2006/relationships/image" Target="../media/image83.png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image" Target="../media/image60.png"/><Relationship Id="rId25" Type="http://schemas.openxmlformats.org/officeDocument/2006/relationships/image" Target="../media/image84.png"/><Relationship Id="rId2" Type="http://schemas.openxmlformats.org/officeDocument/2006/relationships/tags" Target="../tags/tag22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63.png"/><Relationship Id="rId29" Type="http://schemas.openxmlformats.org/officeDocument/2006/relationships/image" Target="../media/image87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24" Type="http://schemas.openxmlformats.org/officeDocument/2006/relationships/image" Target="../media/image66.png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23" Type="http://schemas.openxmlformats.org/officeDocument/2006/relationships/image" Target="../media/image67.png"/><Relationship Id="rId28" Type="http://schemas.openxmlformats.org/officeDocument/2006/relationships/image" Target="../media/image86.png"/><Relationship Id="rId10" Type="http://schemas.openxmlformats.org/officeDocument/2006/relationships/tags" Target="../tags/tag30.xml"/><Relationship Id="rId19" Type="http://schemas.openxmlformats.org/officeDocument/2006/relationships/image" Target="../media/image62.png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Relationship Id="rId22" Type="http://schemas.openxmlformats.org/officeDocument/2006/relationships/image" Target="../media/image65.png"/><Relationship Id="rId27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tags" Target="../tags/tag39.xml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4.png"/><Relationship Id="rId4" Type="http://schemas.openxmlformats.org/officeDocument/2006/relationships/tags" Target="../tags/tag40.xml"/><Relationship Id="rId9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4.xml"/><Relationship Id="rId7" Type="http://schemas.openxmlformats.org/officeDocument/2006/relationships/image" Target="../media/image1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3.jpe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1544224"/>
            <a:ext cx="7510462" cy="4018097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r>
              <a:rPr lang="en-US" dirty="0"/>
              <a:t>CAP 5636 – Advanced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12395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/>
              <a:t>Markov Decision Processes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</a:t>
            </a:r>
            <a:r>
              <a:rPr lang="en-US" sz="2400" dirty="0" err="1">
                <a:latin typeface="Calibri"/>
                <a:cs typeface="Calibri"/>
              </a:rPr>
              <a:t>Lotzi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Bölöni</a:t>
            </a:r>
            <a:endParaRPr lang="en-US" sz="2400" dirty="0">
              <a:latin typeface="Calibri"/>
              <a:cs typeface="Calibri"/>
            </a:endParaRPr>
          </a:p>
          <a:p>
            <a:pPr algn="ctr">
              <a:spcBef>
                <a:spcPct val="50000"/>
              </a:spcBef>
            </a:pPr>
            <a:endParaRPr lang="en-US" sz="2400" dirty="0">
              <a:latin typeface="Calibri"/>
              <a:cs typeface="Calibri"/>
            </a:endParaRP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adapted from the ones created by Dan Klein and Pieter Abbeel for CS188 Intro to AI at UC Berkeley., available at http://ai.berkeley.edu.]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Racing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6681" y="1353401"/>
            <a:ext cx="9418638" cy="50473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11379200" cy="4729164"/>
          </a:xfrm>
        </p:spPr>
        <p:txBody>
          <a:bodyPr/>
          <a:lstStyle/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A robot car wants to travel far, quickly</a:t>
            </a: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Three states: </a:t>
            </a:r>
            <a:r>
              <a:rPr lang="en-US" sz="2000" dirty="0">
                <a:solidFill>
                  <a:srgbClr val="00B0F0"/>
                </a:solidFill>
                <a:latin typeface="Calibri"/>
                <a:cs typeface="Calibri"/>
              </a:rPr>
              <a:t>Cool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dirty="0">
                <a:solidFill>
                  <a:srgbClr val="7F2727"/>
                </a:solidFill>
                <a:latin typeface="Calibri"/>
                <a:cs typeface="Calibri"/>
              </a:rPr>
              <a:t>Warm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Overheated</a:t>
            </a: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Two actions: </a:t>
            </a:r>
            <a:r>
              <a:rPr lang="en-US" sz="2000" i="1" dirty="0">
                <a:latin typeface="Calibri"/>
                <a:cs typeface="Calibri"/>
              </a:rPr>
              <a:t>Slow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i="1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  <a:endParaRPr lang="en-US" sz="2000" i="1" dirty="0">
              <a:solidFill>
                <a:srgbClr val="0000FF"/>
              </a:solidFill>
              <a:latin typeface="Calibri"/>
              <a:cs typeface="Calibri"/>
            </a:endParaRP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Going faster gets double reward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200" y="2286000"/>
            <a:ext cx="11044696" cy="3962400"/>
            <a:chOff x="838200" y="2286000"/>
            <a:chExt cx="11044696" cy="396240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83518" y="3950732"/>
              <a:ext cx="2433764" cy="1600200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6913" y="2731532"/>
              <a:ext cx="2660373" cy="1676400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300704" y="3798332"/>
              <a:ext cx="2582192" cy="182880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057400" y="534144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F0"/>
                  </a:solidFill>
                  <a:latin typeface="Calibri"/>
                  <a:cs typeface="Calibri"/>
                </a:rPr>
                <a:t>Cool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3600" y="41602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7F2727"/>
                  </a:solidFill>
                  <a:latin typeface="Calibri"/>
                  <a:cs typeface="Calibri"/>
                </a:rPr>
                <a:t>Warm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96400" y="54556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Overheated</a:t>
              </a:r>
            </a:p>
          </p:txBody>
        </p:sp>
        <p:cxnSp>
          <p:nvCxnSpPr>
            <p:cNvPr id="13" name="Curved Connector 12"/>
            <p:cNvCxnSpPr>
              <a:stCxn id="14338" idx="3"/>
              <a:endCxn id="8" idx="2"/>
            </p:cNvCxnSpPr>
            <p:nvPr/>
          </p:nvCxnSpPr>
          <p:spPr>
            <a:xfrm flipH="1">
              <a:off x="3200400" y="4750832"/>
              <a:ext cx="1219200" cy="990720"/>
            </a:xfrm>
            <a:prstGeom prst="curvedConnector4">
              <a:avLst>
                <a:gd name="adj1" fmla="val -18750"/>
                <a:gd name="adj2" fmla="val 153572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2"/>
            <p:cNvCxnSpPr>
              <a:stCxn id="14338" idx="3"/>
              <a:endCxn id="9" idx="2"/>
            </p:cNvCxnSpPr>
            <p:nvPr/>
          </p:nvCxnSpPr>
          <p:spPr>
            <a:xfrm flipV="1">
              <a:off x="4419600" y="4560332"/>
              <a:ext cx="2667000" cy="190500"/>
            </a:xfrm>
            <a:prstGeom prst="curvedConnector2">
              <a:avLst/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724400" y="47889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</a:p>
          </p:txBody>
        </p:sp>
        <p:cxnSp>
          <p:nvCxnSpPr>
            <p:cNvPr id="19" name="Curved Connector 12"/>
            <p:cNvCxnSpPr>
              <a:stCxn id="6" idx="0"/>
            </p:cNvCxnSpPr>
            <p:nvPr/>
          </p:nvCxnSpPr>
          <p:spPr>
            <a:xfrm rot="16200000" flipH="1">
              <a:off x="8096250" y="1912382"/>
              <a:ext cx="1447800" cy="3086100"/>
            </a:xfrm>
            <a:prstGeom prst="curvedConnector4">
              <a:avLst>
                <a:gd name="adj1" fmla="val -15789"/>
                <a:gd name="adj2" fmla="val 105099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9144000" y="2731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</a:p>
          </p:txBody>
        </p:sp>
        <p:cxnSp>
          <p:nvCxnSpPr>
            <p:cNvPr id="23" name="Curved Connector 12"/>
            <p:cNvCxnSpPr>
              <a:stCxn id="14338" idx="1"/>
            </p:cNvCxnSpPr>
            <p:nvPr/>
          </p:nvCxnSpPr>
          <p:spPr>
            <a:xfrm rot="10800000" flipH="1" flipV="1">
              <a:off x="1981200" y="475083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12"/>
            <p:cNvCxnSpPr>
              <a:stCxn id="6" idx="1"/>
              <a:endCxn id="14338" idx="0"/>
            </p:cNvCxnSpPr>
            <p:nvPr/>
          </p:nvCxnSpPr>
          <p:spPr>
            <a:xfrm rot="10800000" flipV="1">
              <a:off x="3200400" y="3569732"/>
              <a:ext cx="2743200" cy="381000"/>
            </a:xfrm>
            <a:prstGeom prst="curvedConnector2">
              <a:avLst/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990600" y="43317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95800" y="3112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</a:p>
          </p:txBody>
        </p:sp>
        <p:cxnSp>
          <p:nvCxnSpPr>
            <p:cNvPr id="60" name="Curved Connector 12"/>
            <p:cNvCxnSpPr/>
            <p:nvPr/>
          </p:nvCxnSpPr>
          <p:spPr>
            <a:xfrm rot="-5400000" flipH="1" flipV="1">
              <a:off x="5962650" y="339828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72000" y="3645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00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724400" y="5334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867400" y="4788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8200" y="5627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1.0 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210800" y="2579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1.0 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905000" y="54864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581400" y="32882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943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48200" y="58790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77000" y="4788415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668000" y="3124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-10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0" grpId="0" animBg="1"/>
      <p:bldP spid="31" grpId="0" animBg="1"/>
      <p:bldP spid="53" grpId="0" animBg="1"/>
      <p:bldP spid="65" grpId="0" animBg="1"/>
      <p:bldP spid="72" grpId="0" animBg="1"/>
      <p:bldP spid="7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MDP Search Trees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5237"/>
            <a:ext cx="112014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Each MDP state projects an </a:t>
            </a:r>
            <a:r>
              <a:rPr lang="en-US" sz="2400" dirty="0" err="1">
                <a:latin typeface="Calibri"/>
                <a:ea typeface="ＭＳ Ｐゴシック" pitchFamily="34" charset="-128"/>
                <a:cs typeface="Calibri"/>
              </a:rPr>
              <a:t>expectimax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-like search tree</a:t>
            </a:r>
          </a:p>
        </p:txBody>
      </p:sp>
      <p:sp>
        <p:nvSpPr>
          <p:cNvPr id="35843" name="AutoShape 4"/>
          <p:cNvSpPr>
            <a:spLocks noChangeArrowheads="1"/>
          </p:cNvSpPr>
          <p:nvPr/>
        </p:nvSpPr>
        <p:spPr bwMode="auto">
          <a:xfrm>
            <a:off x="5486400" y="2133600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844" name="AutoShape 5"/>
          <p:cNvSpPr>
            <a:spLocks noChangeArrowheads="1"/>
          </p:cNvSpPr>
          <p:nvPr/>
        </p:nvSpPr>
        <p:spPr bwMode="auto">
          <a:xfrm>
            <a:off x="5334000" y="5121275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grpSp>
        <p:nvGrpSpPr>
          <p:cNvPr id="35845" name="Group 6"/>
          <p:cNvGrpSpPr>
            <a:grpSpLocks/>
          </p:cNvGrpSpPr>
          <p:nvPr/>
        </p:nvGrpSpPr>
        <p:grpSpPr bwMode="auto">
          <a:xfrm>
            <a:off x="3886200" y="2514600"/>
            <a:ext cx="3733800" cy="1066800"/>
            <a:chOff x="1584" y="1680"/>
            <a:chExt cx="2352" cy="336"/>
          </a:xfrm>
        </p:grpSpPr>
        <p:sp>
          <p:nvSpPr>
            <p:cNvPr id="35869" name="Line 7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0" name="Line 8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1" name="Line 9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2" name="Line 10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6" name="Oval 11"/>
          <p:cNvSpPr>
            <a:spLocks noChangeArrowheads="1"/>
          </p:cNvSpPr>
          <p:nvPr/>
        </p:nvSpPr>
        <p:spPr bwMode="auto">
          <a:xfrm>
            <a:off x="4876800" y="3581400"/>
            <a:ext cx="381000" cy="381000"/>
          </a:xfrm>
          <a:prstGeom prst="ellipse">
            <a:avLst/>
          </a:prstGeom>
          <a:solidFill>
            <a:srgbClr val="B8EA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35847" name="Group 12"/>
          <p:cNvGrpSpPr>
            <a:grpSpLocks/>
          </p:cNvGrpSpPr>
          <p:nvPr/>
        </p:nvGrpSpPr>
        <p:grpSpPr bwMode="auto">
          <a:xfrm>
            <a:off x="3505200" y="3962400"/>
            <a:ext cx="3124200" cy="1143000"/>
            <a:chOff x="1536" y="2400"/>
            <a:chExt cx="1584" cy="624"/>
          </a:xfrm>
        </p:grpSpPr>
        <p:sp>
          <p:nvSpPr>
            <p:cNvPr id="35865" name="Line 13"/>
            <p:cNvSpPr>
              <a:spLocks noChangeShapeType="1"/>
            </p:cNvSpPr>
            <p:nvPr/>
          </p:nvSpPr>
          <p:spPr bwMode="auto">
            <a:xfrm flipH="1">
              <a:off x="1536" y="2400"/>
              <a:ext cx="7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6" name="Line 14"/>
            <p:cNvSpPr>
              <a:spLocks noChangeShapeType="1"/>
            </p:cNvSpPr>
            <p:nvPr/>
          </p:nvSpPr>
          <p:spPr bwMode="auto">
            <a:xfrm>
              <a:off x="2312" y="2400"/>
              <a:ext cx="8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7" name="Line 15"/>
            <p:cNvSpPr>
              <a:spLocks noChangeShapeType="1"/>
            </p:cNvSpPr>
            <p:nvPr/>
          </p:nvSpPr>
          <p:spPr bwMode="auto">
            <a:xfrm flipH="1">
              <a:off x="2021" y="2400"/>
              <a:ext cx="291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8" name="Line 16"/>
            <p:cNvSpPr>
              <a:spLocks noChangeShapeType="1"/>
            </p:cNvSpPr>
            <p:nvPr/>
          </p:nvSpPr>
          <p:spPr bwMode="auto">
            <a:xfrm>
              <a:off x="2312" y="2400"/>
              <a:ext cx="28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8" name="Text Box 17"/>
          <p:cNvSpPr txBox="1">
            <a:spLocks noChangeArrowheads="1"/>
          </p:cNvSpPr>
          <p:nvPr/>
        </p:nvSpPr>
        <p:spPr bwMode="auto">
          <a:xfrm>
            <a:off x="5410200" y="2833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35849" name="Text Box 18"/>
          <p:cNvSpPr txBox="1">
            <a:spLocks noChangeArrowheads="1"/>
          </p:cNvSpPr>
          <p:nvPr/>
        </p:nvSpPr>
        <p:spPr bwMode="auto">
          <a:xfrm>
            <a:off x="5943600" y="21336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35850" name="Text Box 19"/>
          <p:cNvSpPr txBox="1">
            <a:spLocks noChangeArrowheads="1"/>
          </p:cNvSpPr>
          <p:nvPr/>
        </p:nvSpPr>
        <p:spPr bwMode="auto">
          <a:xfrm>
            <a:off x="5791200" y="5105400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s</a:t>
            </a:r>
            <a:r>
              <a:rPr lang="ja-JP" altLang="en-US">
                <a:solidFill>
                  <a:schemeClr val="accent2"/>
                </a:solidFill>
                <a:latin typeface="Calibri"/>
                <a:cs typeface="Calibri"/>
              </a:rPr>
              <a:t>’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35851" name="Text Box 20"/>
          <p:cNvSpPr txBox="1">
            <a:spLocks noChangeArrowheads="1"/>
          </p:cNvSpPr>
          <p:nvPr/>
        </p:nvSpPr>
        <p:spPr bwMode="auto">
          <a:xfrm>
            <a:off x="5257800" y="35814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grpSp>
        <p:nvGrpSpPr>
          <p:cNvPr id="35852" name="Group 21"/>
          <p:cNvGrpSpPr>
            <a:grpSpLocks/>
          </p:cNvGrpSpPr>
          <p:nvPr/>
        </p:nvGrpSpPr>
        <p:grpSpPr bwMode="auto">
          <a:xfrm>
            <a:off x="3733800" y="5486400"/>
            <a:ext cx="3733800" cy="533400"/>
            <a:chOff x="1584" y="1680"/>
            <a:chExt cx="2352" cy="336"/>
          </a:xfrm>
        </p:grpSpPr>
        <p:sp>
          <p:nvSpPr>
            <p:cNvPr id="35861" name="Line 22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2" name="Line 23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3" name="Line 24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4" name="Line 25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53" name="Freeform 26"/>
          <p:cNvSpPr>
            <a:spLocks/>
          </p:cNvSpPr>
          <p:nvPr/>
        </p:nvSpPr>
        <p:spPr bwMode="auto">
          <a:xfrm>
            <a:off x="5486400" y="4167188"/>
            <a:ext cx="2133600" cy="404812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rgbClr val="C0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4" name="Text Box 27"/>
          <p:cNvSpPr txBox="1">
            <a:spLocks noChangeArrowheads="1"/>
          </p:cNvSpPr>
          <p:nvPr/>
        </p:nvSpPr>
        <p:spPr bwMode="auto">
          <a:xfrm>
            <a:off x="7772400" y="3962400"/>
            <a:ext cx="28194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 called a </a:t>
            </a:r>
            <a:r>
              <a:rPr lang="en-US" altLang="ja-JP" i="1" dirty="0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T(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 = P(s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|</a:t>
            </a:r>
            <a:r>
              <a:rPr lang="en-US" altLang="ja-JP" dirty="0" err="1">
                <a:solidFill>
                  <a:srgbClr val="C00000"/>
                </a:solidFill>
                <a:latin typeface="Calibri"/>
                <a:cs typeface="Calibri"/>
              </a:rPr>
              <a:t>s,a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R(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5855" name="Text Box 28"/>
          <p:cNvSpPr txBox="1">
            <a:spLocks noChangeArrowheads="1"/>
          </p:cNvSpPr>
          <p:nvPr/>
        </p:nvSpPr>
        <p:spPr bwMode="auto">
          <a:xfrm>
            <a:off x="4495800" y="44196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</a:t>
            </a:r>
            <a:r>
              <a:rPr lang="ja-JP" altLang="en-US">
                <a:latin typeface="Calibri"/>
                <a:cs typeface="Calibri"/>
              </a:rPr>
              <a:t>’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5856" name="Freeform 29"/>
          <p:cNvSpPr>
            <a:spLocks/>
          </p:cNvSpPr>
          <p:nvPr/>
        </p:nvSpPr>
        <p:spPr bwMode="auto">
          <a:xfrm>
            <a:off x="6332538" y="2301875"/>
            <a:ext cx="2201862" cy="60325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7" name="Text Box 30"/>
          <p:cNvSpPr txBox="1">
            <a:spLocks noChangeArrowheads="1"/>
          </p:cNvSpPr>
          <p:nvPr/>
        </p:nvSpPr>
        <p:spPr bwMode="auto">
          <a:xfrm>
            <a:off x="8610600" y="2100262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i="1" dirty="0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35858" name="Freeform 31"/>
          <p:cNvSpPr>
            <a:spLocks/>
          </p:cNvSpPr>
          <p:nvPr/>
        </p:nvSpPr>
        <p:spPr bwMode="auto">
          <a:xfrm flipH="1">
            <a:off x="3048000" y="3733800"/>
            <a:ext cx="1676400" cy="7620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9" name="Text Box 32"/>
          <p:cNvSpPr txBox="1">
            <a:spLocks noChangeArrowheads="1"/>
          </p:cNvSpPr>
          <p:nvPr/>
        </p:nvSpPr>
        <p:spPr bwMode="auto">
          <a:xfrm>
            <a:off x="1752600" y="3429000"/>
            <a:ext cx="1371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743429"/>
            <a:ext cx="3017838" cy="2259698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34600" y="4345616"/>
            <a:ext cx="1844538" cy="1595768"/>
          </a:xfrm>
          <a:prstGeom prst="rect">
            <a:avLst/>
          </a:prstGeom>
          <a:noFill/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0" y="1448716"/>
            <a:ext cx="2057400" cy="14426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 of Sequences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9012" y="1248279"/>
            <a:ext cx="7875588" cy="49996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 of 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What preferences should an agent have over reward sequences?</a:t>
            </a:r>
          </a:p>
          <a:p>
            <a:endParaRPr lang="en-US" sz="2800" dirty="0"/>
          </a:p>
          <a:p>
            <a:r>
              <a:rPr lang="en-US" sz="2800" dirty="0"/>
              <a:t>More or less?</a:t>
            </a:r>
          </a:p>
          <a:p>
            <a:endParaRPr lang="en-US" sz="2800" dirty="0"/>
          </a:p>
          <a:p>
            <a:r>
              <a:rPr lang="en-US" sz="2800" dirty="0"/>
              <a:t>Now or later?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505497"/>
            <a:ext cx="4648200" cy="295079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124200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[1, 2, 2]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78253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[2, 3, 4]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94595" y="2409825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 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0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[0, 0, 1]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78253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[1, 0, 0]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94595" y="3439180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 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252200" cy="4729164"/>
          </a:xfrm>
        </p:spPr>
        <p:txBody>
          <a:bodyPr/>
          <a:lstStyle/>
          <a:p>
            <a:r>
              <a:rPr lang="en-US" sz="2800" dirty="0"/>
              <a:t>It’s reasonable to maximize the sum of rewards</a:t>
            </a:r>
          </a:p>
          <a:p>
            <a:r>
              <a:rPr lang="en-US" sz="2800" dirty="0"/>
              <a:t>It’s also reasonable to prefer rewards now to rewards later</a:t>
            </a:r>
          </a:p>
          <a:p>
            <a:r>
              <a:rPr lang="en-US" sz="2800" dirty="0"/>
              <a:t>One solution: values of rewards decay exponentially</a:t>
            </a:r>
          </a:p>
        </p:txBody>
      </p:sp>
      <p:pic>
        <p:nvPicPr>
          <p:cNvPr id="71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76543" r="1569"/>
          <a:stretch>
            <a:fillRect/>
          </a:stretch>
        </p:blipFill>
        <p:spPr bwMode="auto">
          <a:xfrm>
            <a:off x="8003286" y="3276600"/>
            <a:ext cx="2283714" cy="144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2822143"/>
            <a:ext cx="2283714" cy="1975713"/>
          </a:xfrm>
          <a:prstGeom prst="rect">
            <a:avLst/>
          </a:prstGeom>
          <a:noFill/>
        </p:spPr>
      </p:pic>
      <p:pic>
        <p:nvPicPr>
          <p:cNvPr id="8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38272" r="1569" b="35802"/>
          <a:stretch>
            <a:fillRect/>
          </a:stretch>
        </p:blipFill>
        <p:spPr bwMode="auto">
          <a:xfrm>
            <a:off x="4802886" y="3048000"/>
            <a:ext cx="2283714" cy="16002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447800" y="5410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Now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48200" y="54102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Next Step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72400" y="54102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In Two Steps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362200" y="4752676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791200" y="485371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8915165" y="4648200"/>
            <a:ext cx="514651" cy="56092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Discounting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46482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How to discount?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Each time we descend a level, we multiply in the discount once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Why discount?</a:t>
            </a:r>
            <a:endParaRPr lang="en-US" sz="2400" dirty="0">
              <a:ea typeface="ＭＳ Ｐゴシック" pitchFamily="34" charset="-128"/>
              <a:sym typeface="Symbol" pitchFamily="18" charset="2"/>
            </a:endParaRP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Sooner rewards probably do have higher utility than later rewards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Also helps our algorithms converge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>
                <a:ea typeface="ＭＳ Ｐゴシック" pitchFamily="34" charset="-128"/>
                <a:sym typeface="Symbol" pitchFamily="18" charset="2"/>
              </a:rPr>
              <a:t>Example: discount of 0.5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U([1,2,3]) = 1*1 + 0.5*2 + 0.25*3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U([1,2,3]) &lt; U([3,2,1])</a:t>
            </a:r>
          </a:p>
        </p:txBody>
      </p:sp>
      <p:grpSp>
        <p:nvGrpSpPr>
          <p:cNvPr id="39939" name="Group 4"/>
          <p:cNvGrpSpPr>
            <a:grpSpLocks/>
          </p:cNvGrpSpPr>
          <p:nvPr/>
        </p:nvGrpSpPr>
        <p:grpSpPr bwMode="auto">
          <a:xfrm>
            <a:off x="8304213" y="1371600"/>
            <a:ext cx="2135187" cy="4875213"/>
            <a:chOff x="4085" y="960"/>
            <a:chExt cx="1345" cy="3071"/>
          </a:xfrm>
        </p:grpSpPr>
        <p:grpSp>
          <p:nvGrpSpPr>
            <p:cNvPr id="39947" name="Group 5"/>
            <p:cNvGrpSpPr>
              <a:grpSpLocks/>
            </p:cNvGrpSpPr>
            <p:nvPr/>
          </p:nvGrpSpPr>
          <p:grpSpPr bwMode="auto">
            <a:xfrm>
              <a:off x="4085" y="960"/>
              <a:ext cx="1291" cy="1202"/>
              <a:chOff x="2400" y="1401"/>
              <a:chExt cx="1392" cy="1296"/>
            </a:xfrm>
          </p:grpSpPr>
          <p:sp>
            <p:nvSpPr>
              <p:cNvPr id="39986" name="AutoShape 6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87" name="Group 7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0000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1" name="Line 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2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3" name="Line 11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88" name="Oval 12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89" name="Group 13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96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7" name="Line 1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8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9" name="Line 17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90" name="Text Box 18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1" name="Text Box 19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92" name="Text Box 20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93" name="Text Box 21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4" name="AutoShape 22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95" name="Text Box 23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8" name="Group 24"/>
            <p:cNvGrpSpPr>
              <a:grpSpLocks/>
            </p:cNvGrpSpPr>
            <p:nvPr/>
          </p:nvGrpSpPr>
          <p:grpSpPr bwMode="auto">
            <a:xfrm flipH="1">
              <a:off x="4128" y="1895"/>
              <a:ext cx="1302" cy="1201"/>
              <a:chOff x="2400" y="1401"/>
              <a:chExt cx="1392" cy="1296"/>
            </a:xfrm>
          </p:grpSpPr>
          <p:sp>
            <p:nvSpPr>
              <p:cNvPr id="39968" name="AutoShape 25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69" name="Group 26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8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3" name="Line 28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4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5" name="Line 30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0" name="Oval 31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71" name="Group 32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7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79" name="Line 34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0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1" name="Line 36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2" name="Text Box 37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3" name="Text Box 38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74" name="Text Box 39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75" name="Text Box 40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6" name="AutoShape 41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77" name="Text Box 42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9" name="Group 43"/>
            <p:cNvGrpSpPr>
              <a:grpSpLocks/>
            </p:cNvGrpSpPr>
            <p:nvPr/>
          </p:nvGrpSpPr>
          <p:grpSpPr bwMode="auto">
            <a:xfrm>
              <a:off x="4085" y="2829"/>
              <a:ext cx="1291" cy="1202"/>
              <a:chOff x="2400" y="1401"/>
              <a:chExt cx="1392" cy="1296"/>
            </a:xfrm>
          </p:grpSpPr>
          <p:sp>
            <p:nvSpPr>
              <p:cNvPr id="39950" name="AutoShape 44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51" name="Group 45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64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5" name="Line 47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6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7" name="Line 4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2" name="Oval 50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53" name="Group 51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60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1" name="Line 53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2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3" name="Line 5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4" name="Text Box 56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5" name="Text Box 57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56" name="Text Box 58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57" name="Text Box 59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8" name="AutoShape 60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59" name="Text Box 61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39940" name="AutoShape 62"/>
          <p:cNvSpPr>
            <a:spLocks/>
          </p:cNvSpPr>
          <p:nvPr/>
        </p:nvSpPr>
        <p:spPr bwMode="auto">
          <a:xfrm>
            <a:off x="7772400" y="3505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AutoShape 63"/>
          <p:cNvSpPr>
            <a:spLocks/>
          </p:cNvSpPr>
          <p:nvPr/>
        </p:nvSpPr>
        <p:spPr bwMode="auto">
          <a:xfrm>
            <a:off x="7772400" y="1981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AutoShape 64"/>
          <p:cNvSpPr>
            <a:spLocks/>
          </p:cNvSpPr>
          <p:nvPr/>
        </p:nvSpPr>
        <p:spPr bwMode="auto">
          <a:xfrm>
            <a:off x="7772400" y="5029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2" name="Picture 7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162800" y="2312690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73" name="Picture 7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137699" y="385676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74" name="Picture 7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056372" y="5225060"/>
            <a:ext cx="514651" cy="560927"/>
          </a:xfrm>
          <a:prstGeom prst="rect">
            <a:avLst/>
          </a:prstGeom>
          <a:noFill/>
          <a:ln/>
          <a:effectLst/>
        </p:spPr>
      </p:pic>
      <p:pic>
        <p:nvPicPr>
          <p:cNvPr id="69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76543" r="1569"/>
          <a:stretch>
            <a:fillRect/>
          </a:stretch>
        </p:blipFill>
        <p:spPr bwMode="auto">
          <a:xfrm>
            <a:off x="5486400" y="5181600"/>
            <a:ext cx="1562540" cy="990600"/>
          </a:xfrm>
          <a:prstGeom prst="rect">
            <a:avLst/>
          </a:prstGeom>
          <a:noFill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1676400"/>
            <a:ext cx="1761584" cy="1524000"/>
          </a:xfrm>
          <a:prstGeom prst="rect">
            <a:avLst/>
          </a:prstGeom>
          <a:noFill/>
        </p:spPr>
      </p:pic>
      <p:pic>
        <p:nvPicPr>
          <p:cNvPr id="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38272" r="1569" b="35802"/>
          <a:stretch>
            <a:fillRect/>
          </a:stretch>
        </p:blipFill>
        <p:spPr bwMode="auto">
          <a:xfrm>
            <a:off x="5562600" y="3429000"/>
            <a:ext cx="1566128" cy="1097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Stationary Preferences</a:t>
            </a:r>
          </a:p>
        </p:txBody>
      </p:sp>
      <p:sp>
        <p:nvSpPr>
          <p:cNvPr id="172441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9296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Theorem: if we assume </a:t>
            </a:r>
            <a:r>
              <a:rPr lang="en-US" sz="2800" dirty="0">
                <a:solidFill>
                  <a:srgbClr val="C00000"/>
                </a:solidFill>
                <a:ea typeface="ＭＳ Ｐゴシック" pitchFamily="34" charset="-128"/>
              </a:rPr>
              <a:t>stationary preferences</a:t>
            </a:r>
            <a:r>
              <a:rPr lang="en-US" sz="2800" dirty="0">
                <a:ea typeface="ＭＳ Ｐゴシック" pitchFamily="34" charset="-128"/>
              </a:rPr>
              <a:t>:</a:t>
            </a: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Then: there are only two ways to define utilities</a:t>
            </a:r>
          </a:p>
          <a:p>
            <a:pPr lvl="1">
              <a:lnSpc>
                <a:spcPct val="90000"/>
              </a:lnSpc>
            </a:pPr>
            <a:endParaRPr lang="en-US" sz="11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Additive utility:</a:t>
            </a:r>
          </a:p>
          <a:p>
            <a:pPr lvl="1">
              <a:lnSpc>
                <a:spcPct val="90000"/>
              </a:lnSpc>
            </a:pPr>
            <a:endParaRPr lang="en-US" sz="12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Discounted utility:</a:t>
            </a:r>
          </a:p>
        </p:txBody>
      </p:sp>
      <p:pic>
        <p:nvPicPr>
          <p:cNvPr id="17244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 l="45437" t="34977" r="45475" b="36323"/>
          <a:stretch>
            <a:fillRect/>
          </a:stretch>
        </p:blipFill>
        <p:spPr bwMode="auto">
          <a:xfrm rot="5400000">
            <a:off x="4191000" y="2755900"/>
            <a:ext cx="5080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53048" y="5167176"/>
            <a:ext cx="5795912" cy="3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1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57600" y="5715000"/>
            <a:ext cx="5955524" cy="36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3432" y="1320800"/>
            <a:ext cx="3927056" cy="3276600"/>
          </a:xfrm>
          <a:prstGeom prst="rect">
            <a:avLst/>
          </a:prstGeom>
          <a:noFill/>
        </p:spPr>
      </p:pic>
      <p:pic>
        <p:nvPicPr>
          <p:cNvPr id="12" name="Picture 11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2514600" y="2184808"/>
            <a:ext cx="3733800" cy="405992"/>
          </a:xfrm>
          <a:prstGeom prst="rect">
            <a:avLst/>
          </a:prstGeom>
        </p:spPr>
      </p:pic>
      <p:pic>
        <p:nvPicPr>
          <p:cNvPr id="14" name="Picture 13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209800" y="3327888"/>
            <a:ext cx="4398499" cy="40591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Discounting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480800" cy="4729164"/>
          </a:xfrm>
        </p:spPr>
        <p:txBody>
          <a:bodyPr/>
          <a:lstStyle/>
          <a:p>
            <a:r>
              <a:rPr lang="en-US" sz="2800" dirty="0"/>
              <a:t>Given: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Actions: East, West, and Exit (only available in exit states a, e)</a:t>
            </a:r>
          </a:p>
          <a:p>
            <a:pPr lvl="1"/>
            <a:r>
              <a:rPr lang="en-US" sz="2400" dirty="0"/>
              <a:t>Transitions: deterministic</a:t>
            </a:r>
          </a:p>
          <a:p>
            <a:endParaRPr lang="en-US" sz="2800" dirty="0"/>
          </a:p>
          <a:p>
            <a:r>
              <a:rPr lang="en-US" sz="2800" dirty="0"/>
              <a:t>Quiz 1: For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/>
              <a:t> = 1, what is the optimal policy?</a:t>
            </a:r>
          </a:p>
          <a:p>
            <a:pPr lvl="2"/>
            <a:endParaRPr lang="en-US" sz="2000" dirty="0"/>
          </a:p>
          <a:p>
            <a:r>
              <a:rPr lang="en-US" sz="2800" dirty="0"/>
              <a:t>Quiz 2: For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/>
              <a:t> = 0.1, what is the optimal policy?</a:t>
            </a:r>
          </a:p>
          <a:p>
            <a:pPr lvl="2"/>
            <a:endParaRPr lang="en-US" sz="2000" dirty="0"/>
          </a:p>
          <a:p>
            <a:r>
              <a:rPr lang="en-US" sz="2800" dirty="0"/>
              <a:t>Quiz 3: For which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>
                <a:latin typeface="cmmi10"/>
                <a:ea typeface="cmmi10"/>
                <a:cs typeface="cmmi10"/>
              </a:rPr>
              <a:t> </a:t>
            </a:r>
            <a:r>
              <a:rPr lang="en-US" sz="2800" dirty="0"/>
              <a:t>are West and East equally good when in state d?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276600" y="1219200"/>
            <a:ext cx="3594100" cy="1168400"/>
            <a:chOff x="3352800" y="3505200"/>
            <a:chExt cx="3594100" cy="1168400"/>
          </a:xfrm>
        </p:grpSpPr>
        <p:pic>
          <p:nvPicPr>
            <p:cNvPr id="4" name="Picture 3" descr="discount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3505200"/>
              <a:ext cx="3594100" cy="11684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86400" y="3733800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9372600" y="16764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8229600" y="3657600"/>
            <a:ext cx="3289300" cy="685800"/>
            <a:chOff x="7870815" y="3645405"/>
            <a:chExt cx="3289300" cy="685800"/>
          </a:xfrm>
        </p:grpSpPr>
        <p:pic>
          <p:nvPicPr>
            <p:cNvPr id="17" name="Picture 16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229600" y="4572000"/>
            <a:ext cx="3289300" cy="685800"/>
            <a:chOff x="7870815" y="3645405"/>
            <a:chExt cx="3289300" cy="685800"/>
          </a:xfrm>
        </p:grpSpPr>
        <p:pic>
          <p:nvPicPr>
            <p:cNvPr id="21" name="Picture 20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6731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Non-Deterministic Search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95" y="1219200"/>
            <a:ext cx="6150138" cy="5327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Infinite Utilities?!</a:t>
            </a:r>
          </a:p>
        </p:txBody>
      </p:sp>
      <p:sp>
        <p:nvSpPr>
          <p:cNvPr id="1725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896600" cy="51054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sz="2800" dirty="0"/>
              <a:t>Problem: What if the game lasts forever?  Do we get infinite rewards?</a:t>
            </a:r>
          </a:p>
          <a:p>
            <a:pPr lvl="3">
              <a:buFont typeface="Wingdings" charset="0"/>
              <a:buChar char="§"/>
              <a:defRPr/>
            </a:pPr>
            <a:endParaRPr lang="en-US" sz="1000" dirty="0"/>
          </a:p>
          <a:p>
            <a:pPr>
              <a:buFont typeface="Wingdings" charset="0"/>
              <a:buChar char="§"/>
              <a:defRPr/>
            </a:pPr>
            <a:r>
              <a:rPr lang="en-US" sz="2800" dirty="0"/>
              <a:t>Solutions: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400" dirty="0"/>
              <a:t>Finite horizon: (similar to depth-limited search)</a:t>
            </a:r>
          </a:p>
          <a:p>
            <a:pPr lvl="2">
              <a:buFont typeface="Wingdings" charset="0"/>
              <a:buChar char="§"/>
              <a:defRPr/>
            </a:pPr>
            <a:r>
              <a:rPr lang="en-US" sz="2000" dirty="0"/>
              <a:t>Terminate episodes after a fixed T steps (e.g. life)</a:t>
            </a:r>
          </a:p>
          <a:p>
            <a:pPr lvl="2">
              <a:buFont typeface="Wingdings" charset="0"/>
              <a:buChar char="§"/>
              <a:defRPr/>
            </a:pPr>
            <a:r>
              <a:rPr lang="en-US" sz="2000" dirty="0"/>
              <a:t>Gives </a:t>
            </a:r>
            <a:r>
              <a:rPr lang="en-US" sz="2000" dirty="0" err="1"/>
              <a:t>nonstationary</a:t>
            </a:r>
            <a:r>
              <a:rPr lang="en-US" sz="2000" dirty="0"/>
              <a:t> policies (</a:t>
            </a:r>
            <a:r>
              <a:rPr lang="en-US" sz="2000" dirty="0">
                <a:sym typeface="Symbol" charset="0"/>
              </a:rPr>
              <a:t> depends on time left)</a:t>
            </a:r>
          </a:p>
          <a:p>
            <a:pPr lvl="7">
              <a:defRPr/>
            </a:pPr>
            <a:endParaRPr lang="en-US" sz="800" dirty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sz="2400" dirty="0">
                <a:sym typeface="Symbol" charset="0"/>
              </a:rPr>
              <a:t>Discounting: use 0 &lt;  &lt; 1</a:t>
            </a: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  <a:p>
            <a:pPr lvl="2">
              <a:buFont typeface="Wingdings" charset="0"/>
              <a:buChar char="§"/>
              <a:defRPr/>
            </a:pPr>
            <a:r>
              <a:rPr lang="en-US" sz="2000" dirty="0">
                <a:sym typeface="Symbol" charset="0"/>
              </a:rPr>
              <a:t>Smaller  means smaller </a:t>
            </a:r>
            <a:r>
              <a:rPr lang="ja-JP" altLang="en-US" sz="2000" dirty="0">
                <a:sym typeface="Symbol" charset="0"/>
              </a:rPr>
              <a:t>“</a:t>
            </a:r>
            <a:r>
              <a:rPr lang="en-US" altLang="ja-JP" sz="2000" dirty="0">
                <a:sym typeface="Symbol" charset="0"/>
              </a:rPr>
              <a:t>horizon</a:t>
            </a:r>
            <a:r>
              <a:rPr lang="ja-JP" altLang="en-US" sz="2000" dirty="0">
                <a:sym typeface="Symbol" charset="0"/>
              </a:rPr>
              <a:t>”</a:t>
            </a:r>
            <a:r>
              <a:rPr lang="en-US" altLang="ja-JP" sz="2000" dirty="0">
                <a:sym typeface="Symbol" charset="0"/>
              </a:rPr>
              <a:t> – shorter term focus</a:t>
            </a:r>
          </a:p>
          <a:p>
            <a:pPr lvl="8">
              <a:buClr>
                <a:srgbClr val="000000"/>
              </a:buClr>
              <a:defRPr/>
            </a:pPr>
            <a:endParaRPr lang="en-US" sz="800" dirty="0">
              <a:solidFill>
                <a:srgbClr val="000000"/>
              </a:solidFill>
              <a:sym typeface="Symbol" charset="0"/>
            </a:endParaRPr>
          </a:p>
          <a:p>
            <a:pPr lvl="1">
              <a:buClr>
                <a:srgbClr val="000000"/>
              </a:buClr>
              <a:buFont typeface="Wingdings" charset="0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sym typeface="Symbol" charset="0"/>
              </a:rPr>
              <a:t>Absorbing state: guarantee that for every policy, a terminal state will eventually be reached (like </a:t>
            </a:r>
            <a:r>
              <a:rPr lang="ja-JP" altLang="en-US" sz="2400" dirty="0">
                <a:solidFill>
                  <a:srgbClr val="000000"/>
                </a:solidFill>
                <a:sym typeface="Symbol" charset="0"/>
              </a:rPr>
              <a:t>“</a:t>
            </a:r>
            <a:r>
              <a:rPr lang="en-US" altLang="ja-JP" sz="2400" dirty="0">
                <a:solidFill>
                  <a:srgbClr val="000000"/>
                </a:solidFill>
                <a:sym typeface="Symbol" charset="0"/>
              </a:rPr>
              <a:t>overheated</a:t>
            </a:r>
            <a:r>
              <a:rPr lang="ja-JP" altLang="en-US" sz="2400" dirty="0">
                <a:solidFill>
                  <a:srgbClr val="000000"/>
                </a:solidFill>
                <a:sym typeface="Symbol" charset="0"/>
              </a:rPr>
              <a:t>”</a:t>
            </a:r>
            <a:r>
              <a:rPr lang="en-US" altLang="ja-JP" sz="2400" dirty="0">
                <a:solidFill>
                  <a:srgbClr val="000000"/>
                </a:solidFill>
                <a:sym typeface="Symbol" charset="0"/>
              </a:rPr>
              <a:t> for racing)</a:t>
            </a: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905127" y="4330701"/>
            <a:ext cx="5222620" cy="714014"/>
          </a:xfrm>
          <a:prstGeom prst="rect">
            <a:avLst/>
          </a:prstGeom>
          <a:noFill/>
          <a:ln/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0415" y="2362387"/>
            <a:ext cx="3759585" cy="175222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Recap: Defining MDPs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443036"/>
            <a:ext cx="113792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Markov decision processes: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Set of states 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Start state s</a:t>
            </a:r>
            <a:r>
              <a:rPr lang="en-US" baseline="-25000" dirty="0">
                <a:ea typeface="ＭＳ Ｐゴシック" pitchFamily="34" charset="-128"/>
              </a:rPr>
              <a:t>0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Set of actions A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Transitions P(</a:t>
            </a:r>
            <a:r>
              <a:rPr lang="en-US" dirty="0" err="1">
                <a:ea typeface="ＭＳ Ｐゴシック" pitchFamily="34" charset="-128"/>
              </a:rPr>
              <a:t>s’</a:t>
            </a:r>
            <a:r>
              <a:rPr lang="en-US" altLang="ja-JP" dirty="0" err="1">
                <a:ea typeface="ＭＳ Ｐゴシック" pitchFamily="34" charset="-128"/>
              </a:rPr>
              <a:t>|s,a</a:t>
            </a:r>
            <a:r>
              <a:rPr lang="en-US" altLang="ja-JP" dirty="0">
                <a:ea typeface="ＭＳ Ｐゴシック" pitchFamily="34" charset="-128"/>
              </a:rPr>
              <a:t>) (or T(</a:t>
            </a:r>
            <a:r>
              <a:rPr lang="en-US" altLang="ja-JP" dirty="0" err="1">
                <a:ea typeface="ＭＳ Ｐゴシック" pitchFamily="34" charset="-128"/>
              </a:rPr>
              <a:t>s,a,s</a:t>
            </a:r>
            <a:r>
              <a:rPr lang="en-US" altLang="ja-JP" dirty="0">
                <a:ea typeface="ＭＳ Ｐゴシック" pitchFamily="34" charset="-128"/>
              </a:rPr>
              <a:t>’))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Rewards R(</a:t>
            </a:r>
            <a:r>
              <a:rPr lang="en-US" dirty="0" err="1">
                <a:ea typeface="ＭＳ Ｐゴシック" pitchFamily="34" charset="-128"/>
              </a:rPr>
              <a:t>s,a,s</a:t>
            </a:r>
            <a:r>
              <a:rPr 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) (and discount </a:t>
            </a:r>
            <a:r>
              <a:rPr lang="en-US" altLang="ja-JP" dirty="0">
                <a:ea typeface="ＭＳ Ｐゴシック" pitchFamily="34" charset="-128"/>
                <a:sym typeface="Symbol" pitchFamily="18" charset="2"/>
              </a:rPr>
              <a:t></a:t>
            </a:r>
            <a:r>
              <a:rPr lang="en-US" altLang="ja-JP" dirty="0">
                <a:ea typeface="ＭＳ Ｐゴシック" pitchFamily="34" charset="-128"/>
              </a:rPr>
              <a:t>)</a:t>
            </a:r>
          </a:p>
          <a:p>
            <a:pPr lvl="1">
              <a:lnSpc>
                <a:spcPct val="80000"/>
              </a:lnSpc>
            </a:pPr>
            <a:endParaRPr lang="en-US" baseline="-25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baseline="-25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MDP quantities so far: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Policy = Choice of action for each state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Utility = sum of (discounted) rewards</a:t>
            </a:r>
          </a:p>
        </p:txBody>
      </p:sp>
      <p:grpSp>
        <p:nvGrpSpPr>
          <p:cNvPr id="41987" name="Group 4"/>
          <p:cNvGrpSpPr>
            <a:grpSpLocks/>
          </p:cNvGrpSpPr>
          <p:nvPr/>
        </p:nvGrpSpPr>
        <p:grpSpPr bwMode="auto">
          <a:xfrm>
            <a:off x="8001000" y="1600200"/>
            <a:ext cx="3048000" cy="2754586"/>
            <a:chOff x="2400" y="1401"/>
            <a:chExt cx="1392" cy="1258"/>
          </a:xfrm>
        </p:grpSpPr>
        <p:sp>
          <p:nvSpPr>
            <p:cNvPr id="41989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0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003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4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5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6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1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2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41999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0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1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2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3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41994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1995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41996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 dirty="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41997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998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MDPs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6187" y="1667339"/>
            <a:ext cx="7313613" cy="42757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Quantities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295400"/>
            <a:ext cx="670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utility) of a state s: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V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expected utility starting in s and acting optimally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 (utility) of a q-state 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Q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 = expected utility starting out having taken action a from state s and (thereafter) acting optimally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optimal policy: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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optimal action from state 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8732838" y="2209800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615363" y="4468813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7504113" y="2498725"/>
            <a:ext cx="1403350" cy="806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8382000" y="2498725"/>
            <a:ext cx="525463" cy="806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8907463" y="2498725"/>
            <a:ext cx="525462" cy="690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8264525" y="3305175"/>
            <a:ext cx="292100" cy="2873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7696200" y="3592513"/>
            <a:ext cx="690563" cy="465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8386763" y="3592513"/>
            <a:ext cx="757237" cy="388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7945438" y="3592513"/>
            <a:ext cx="441325" cy="863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8386763" y="3592513"/>
            <a:ext cx="423862" cy="863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8674100" y="2740025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9083675" y="2209800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8991600" y="4456113"/>
            <a:ext cx="381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Calibri"/>
                <a:cs typeface="Calibri"/>
              </a:rPr>
              <a:t>s’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8556625" y="3305175"/>
            <a:ext cx="584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7388225" y="4745038"/>
            <a:ext cx="1401763" cy="403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H="1">
            <a:off x="8264525" y="4745038"/>
            <a:ext cx="525463" cy="403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8789988" y="4745038"/>
            <a:ext cx="527050" cy="3444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9723438" y="4016375"/>
            <a:ext cx="21637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(s,a,s’) is a </a:t>
            </a:r>
            <a:br>
              <a:rPr lang="en-US" sz="200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2000" i="1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7924800" y="4008438"/>
            <a:ext cx="819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s,a,s’</a:t>
            </a:r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9723438" y="2076450"/>
            <a:ext cx="10525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sz="2000" i="1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25" name="Text Box 32"/>
          <p:cNvSpPr txBox="1">
            <a:spLocks noChangeArrowheads="1"/>
          </p:cNvSpPr>
          <p:nvPr/>
        </p:nvSpPr>
        <p:spPr bwMode="auto">
          <a:xfrm>
            <a:off x="9723438" y="3048000"/>
            <a:ext cx="1295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sz="2000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5867400" y="6488112"/>
            <a:ext cx="6324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values (L8D4)]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6" name="Picture 5" descr="Screen Shot 2014-08-10 at 7.36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92" y="1143000"/>
            <a:ext cx="6188217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22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7" name="Picture 6" descr="Screen Shot 2014-08-10 at 7.37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355" y="1143000"/>
            <a:ext cx="6169291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16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39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811" y="1143000"/>
            <a:ext cx="617837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3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107" y="1143000"/>
            <a:ext cx="619578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0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65" y="1134664"/>
            <a:ext cx="6215470" cy="57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41" y="1143000"/>
            <a:ext cx="62155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Grid World</a:t>
            </a:r>
          </a:p>
        </p:txBody>
      </p:sp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228600" y="1493838"/>
            <a:ext cx="6477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A maze-like problem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The agent lives in a grid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Walls block the agent’</a:t>
            </a:r>
            <a:r>
              <a:rPr lang="en-US" altLang="ja-JP" dirty="0">
                <a:latin typeface="Calibri" pitchFamily="34" charset="0"/>
              </a:rPr>
              <a:t>s path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Noisy movement: </a:t>
            </a:r>
            <a:r>
              <a:rPr lang="en-US" altLang="ja-JP" sz="2000" dirty="0">
                <a:solidFill>
                  <a:schemeClr val="accent2"/>
                </a:solidFill>
                <a:latin typeface="Calibri" pitchFamily="34" charset="0"/>
              </a:rPr>
              <a:t>actions do not always go as planned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80% of the time, the action North takes the agent North 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(if there is no wall there)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10% of the time, North takes the agent West; 10% East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If there is a wall in the direction the agent would have been taken, the agent stays put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The agent receives rewards each time step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Small </a:t>
            </a:r>
            <a:r>
              <a:rPr lang="en-US" altLang="ja-JP" dirty="0">
                <a:latin typeface="Calibri" pitchFamily="34" charset="0"/>
              </a:rPr>
              <a:t>“living” reward each step (can be negative)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Big rewards come at the end (good or bad)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Goal: maximize sum of rewards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-0.1</a:t>
            </a:r>
          </a:p>
        </p:txBody>
      </p:sp>
      <p:pic>
        <p:nvPicPr>
          <p:cNvPr id="3" name="Picture 2" descr="Screen Shot 2014-08-10 at 7.42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82" y="1143000"/>
            <a:ext cx="620563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-0.1</a:t>
            </a:r>
          </a:p>
        </p:txBody>
      </p:sp>
      <p:pic>
        <p:nvPicPr>
          <p:cNvPr id="3" name="Picture 2" descr="Screen Shot 2014-08-10 at 7.42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16" y="1175632"/>
            <a:ext cx="6161168" cy="568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 of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Fundamental operation: compute the (</a:t>
            </a:r>
            <a:r>
              <a:rPr lang="en-US" sz="2800" dirty="0" err="1"/>
              <a:t>expectimax</a:t>
            </a:r>
            <a:r>
              <a:rPr lang="en-US" sz="2800" dirty="0"/>
              <a:t>) value of a state</a:t>
            </a:r>
          </a:p>
          <a:p>
            <a:pPr lvl="1"/>
            <a:r>
              <a:rPr lang="en-US" sz="2400" dirty="0"/>
              <a:t>Expected utility under optimal action</a:t>
            </a:r>
          </a:p>
          <a:p>
            <a:pPr lvl="1"/>
            <a:r>
              <a:rPr lang="en-US" sz="2400" dirty="0"/>
              <a:t>Average sum of (discounted) rewards</a:t>
            </a:r>
          </a:p>
          <a:p>
            <a:pPr lvl="1"/>
            <a:r>
              <a:rPr lang="en-US" sz="2400" dirty="0"/>
              <a:t>This is just what </a:t>
            </a:r>
            <a:r>
              <a:rPr lang="en-US" sz="2400" dirty="0" err="1"/>
              <a:t>expectimax</a:t>
            </a:r>
            <a:r>
              <a:rPr lang="en-US" sz="2400" dirty="0"/>
              <a:t> computed!</a:t>
            </a:r>
          </a:p>
          <a:p>
            <a:pPr lvl="1"/>
            <a:endParaRPr lang="en-US" sz="2400" dirty="0"/>
          </a:p>
          <a:p>
            <a:r>
              <a:rPr lang="en-US" sz="2800" dirty="0"/>
              <a:t>Recursive definition of value:</a:t>
            </a:r>
          </a:p>
        </p:txBody>
      </p:sp>
      <p:pic>
        <p:nvPicPr>
          <p:cNvPr id="52" name="Picture 5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70835" y="4343400"/>
            <a:ext cx="3078105" cy="405370"/>
          </a:xfrm>
          <a:prstGeom prst="rect">
            <a:avLst/>
          </a:prstGeom>
          <a:noFill/>
          <a:ln/>
          <a:effectLst/>
        </p:spPr>
      </p:pic>
      <p:pic>
        <p:nvPicPr>
          <p:cNvPr id="48" name="Picture 4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371443" y="5727700"/>
            <a:ext cx="6950388" cy="690805"/>
          </a:xfrm>
          <a:prstGeom prst="rect">
            <a:avLst/>
          </a:prstGeom>
          <a:noFill/>
          <a:ln/>
          <a:effectLst/>
        </p:spPr>
      </p:pic>
      <p:pic>
        <p:nvPicPr>
          <p:cNvPr id="47" name="Picture 4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378073" y="4986337"/>
            <a:ext cx="5556003" cy="593269"/>
          </a:xfrm>
          <a:prstGeom prst="rect">
            <a:avLst/>
          </a:prstGeom>
          <a:noFill/>
          <a:ln/>
          <a:effectLst/>
        </p:spPr>
      </p:pic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229600" y="2133600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/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/>
                <a:t>s,a,s</a:t>
              </a:r>
              <a:r>
                <a:rPr lang="ja-JP" altLang="en-US" sz="2400"/>
                <a:t>’</a:t>
              </a:r>
              <a:endParaRPr lang="en-US" sz="2400" dirty="0"/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/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</a:rPr>
                <a:t>’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62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pic>
        <p:nvPicPr>
          <p:cNvPr id="45" name="Picture 44" descr="RacingSub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352800"/>
            <a:ext cx="5803005" cy="2822260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29821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sp>
        <p:nvSpPr>
          <p:cNvPr id="358" name="Content Placeholder 357"/>
          <p:cNvSpPr>
            <a:spLocks noGrp="1"/>
          </p:cNvSpPr>
          <p:nvPr>
            <p:ph idx="1"/>
          </p:nvPr>
        </p:nvSpPr>
        <p:spPr>
          <a:xfrm>
            <a:off x="304800" y="1397001"/>
            <a:ext cx="4470400" cy="4729164"/>
          </a:xfrm>
        </p:spPr>
        <p:txBody>
          <a:bodyPr/>
          <a:lstStyle/>
          <a:p>
            <a:r>
              <a:rPr lang="en-US" sz="2400" dirty="0"/>
              <a:t>We’re doing way too much work with </a:t>
            </a:r>
            <a:r>
              <a:rPr lang="en-US" sz="2400" dirty="0" err="1"/>
              <a:t>expectimax</a:t>
            </a:r>
            <a:r>
              <a:rPr lang="en-US" sz="2400" dirty="0"/>
              <a:t>!</a:t>
            </a:r>
          </a:p>
          <a:p>
            <a:pPr lvl="1"/>
            <a:endParaRPr lang="en-US" sz="2000" dirty="0"/>
          </a:p>
          <a:p>
            <a:r>
              <a:rPr lang="en-US" sz="2400" dirty="0"/>
              <a:t>Problem: States are repeated </a:t>
            </a:r>
          </a:p>
          <a:p>
            <a:pPr lvl="1"/>
            <a:r>
              <a:rPr lang="en-US" sz="2000" dirty="0"/>
              <a:t>Idea: Only compute needed quantities once</a:t>
            </a:r>
          </a:p>
          <a:p>
            <a:pPr lvl="1"/>
            <a:endParaRPr lang="en-US" sz="2000" dirty="0"/>
          </a:p>
          <a:p>
            <a:r>
              <a:rPr lang="en-US" sz="2400" dirty="0"/>
              <a:t>Problem: Tree goes on forever</a:t>
            </a:r>
          </a:p>
          <a:p>
            <a:pPr lvl="1"/>
            <a:r>
              <a:rPr lang="en-US" sz="2000" dirty="0"/>
              <a:t>Idea: Do a depth-limited computation, but with increasing depths until change is small</a:t>
            </a:r>
          </a:p>
          <a:p>
            <a:pPr lvl="1"/>
            <a:r>
              <a:rPr lang="en-US" sz="2000" dirty="0"/>
              <a:t>Note: deep parts of the tree eventually don’t matter if </a:t>
            </a:r>
            <a:r>
              <a:rPr lang="el-GR" sz="2000" dirty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sz="2000" dirty="0"/>
              <a:t> &lt; 1</a:t>
            </a:r>
          </a:p>
        </p:txBody>
      </p:sp>
      <p:pic>
        <p:nvPicPr>
          <p:cNvPr id="41" name="Picture 40" descr="RacingSub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352800"/>
            <a:ext cx="5803005" cy="2822260"/>
          </a:xfrm>
          <a:prstGeom prst="rect">
            <a:avLst/>
          </a:prstGeom>
        </p:spPr>
      </p:pic>
      <p:grpSp>
        <p:nvGrpSpPr>
          <p:cNvPr id="22" name="Group 43"/>
          <p:cNvGrpSpPr/>
          <p:nvPr/>
        </p:nvGrpSpPr>
        <p:grpSpPr>
          <a:xfrm>
            <a:off x="51157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Time-Limited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823200" cy="4729164"/>
          </a:xfrm>
        </p:spPr>
        <p:txBody>
          <a:bodyPr/>
          <a:lstStyle/>
          <a:p>
            <a:r>
              <a:rPr lang="en-US" sz="2400" dirty="0"/>
              <a:t>Key idea: time-limited values</a:t>
            </a:r>
          </a:p>
          <a:p>
            <a:pPr lvl="4"/>
            <a:endParaRPr lang="en-US" sz="1200" dirty="0"/>
          </a:p>
          <a:p>
            <a:r>
              <a:rPr lang="en-US" sz="2400" dirty="0"/>
              <a:t>Define </a:t>
            </a:r>
            <a:r>
              <a:rPr lang="en-US" sz="2400" dirty="0" err="1"/>
              <a:t>V</a:t>
            </a:r>
            <a:r>
              <a:rPr lang="en-US" sz="2400" baseline="-25000" dirty="0" err="1"/>
              <a:t>k</a:t>
            </a:r>
            <a:r>
              <a:rPr lang="en-US" sz="2400" dirty="0"/>
              <a:t>(s) to be the optimal value of s if the game ends in k more time steps</a:t>
            </a:r>
          </a:p>
          <a:p>
            <a:pPr lvl="1"/>
            <a:r>
              <a:rPr lang="en-US" sz="2000" dirty="0"/>
              <a:t>Equivalently, it’s what a depth-k </a:t>
            </a:r>
            <a:r>
              <a:rPr lang="en-US" sz="2000" dirty="0" err="1"/>
              <a:t>expectimax</a:t>
            </a:r>
            <a:r>
              <a:rPr lang="en-US" sz="2000" dirty="0"/>
              <a:t> would give from s</a:t>
            </a:r>
          </a:p>
          <a:p>
            <a:endParaRPr 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29020" y="1264178"/>
            <a:ext cx="2248579" cy="2164822"/>
          </a:xfrm>
          <a:prstGeom prst="rect">
            <a:avLst/>
          </a:prstGeom>
          <a:noFill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7696200" y="6488112"/>
            <a:ext cx="449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 – time-limited values (L8D6)]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24350" y="3962400"/>
            <a:ext cx="4492280" cy="1731062"/>
            <a:chOff x="460604" y="1295400"/>
            <a:chExt cx="11348754" cy="4373146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2" y="1295400"/>
              <a:ext cx="928190" cy="610286"/>
            </a:xfrm>
            <a:prstGeom prst="rect">
              <a:avLst/>
            </a:prstGeom>
            <a:noFill/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654641" y="3124199"/>
              <a:ext cx="1014612" cy="639346"/>
            </a:xfrm>
            <a:prstGeom prst="rect">
              <a:avLst/>
            </a:prstGeom>
            <a:noFill/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824561" y="4941331"/>
              <a:ext cx="984797" cy="697468"/>
            </a:xfrm>
            <a:prstGeom prst="rect">
              <a:avLst/>
            </a:prstGeom>
            <a:noFill/>
          </p:spPr>
        </p:pic>
        <p:sp>
          <p:nvSpPr>
            <p:cNvPr id="11" name="Oval 10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7904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8" idx="2"/>
              <a:endCxn id="12" idx="1"/>
            </p:cNvCxnSpPr>
            <p:nvPr/>
          </p:nvCxnSpPr>
          <p:spPr>
            <a:xfrm>
              <a:off x="5207457" y="1905685"/>
              <a:ext cx="2627658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2"/>
              <a:endCxn id="11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5" y="3124199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6" name="Straight Arrow Connector 15"/>
            <p:cNvCxnSpPr>
              <a:stCxn id="12" idx="4"/>
              <a:endCxn id="15" idx="0"/>
            </p:cNvCxnSpPr>
            <p:nvPr/>
          </p:nvCxnSpPr>
          <p:spPr>
            <a:xfrm flipH="1">
              <a:off x="6030099" y="2514600"/>
              <a:ext cx="1912779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2" idx="4"/>
              <a:endCxn id="9" idx="0"/>
            </p:cNvCxnSpPr>
            <p:nvPr/>
          </p:nvCxnSpPr>
          <p:spPr>
            <a:xfrm>
              <a:off x="7942878" y="2514600"/>
              <a:ext cx="2219072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4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9" name="Straight Arrow Connector 18"/>
            <p:cNvCxnSpPr>
              <a:stCxn id="11" idx="4"/>
              <a:endCxn id="18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72842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21" name="Oval 20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7800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18" idx="2"/>
              <a:endCxn id="22" idx="1"/>
            </p:cNvCxnSpPr>
            <p:nvPr/>
          </p:nvCxnSpPr>
          <p:spPr>
            <a:xfrm>
              <a:off x="1915299" y="3733800"/>
              <a:ext cx="909378" cy="4249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2"/>
              <a:endCxn id="21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60805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22" idx="4"/>
              <a:endCxn id="25" idx="0"/>
            </p:cNvCxnSpPr>
            <p:nvPr/>
          </p:nvCxnSpPr>
          <p:spPr>
            <a:xfrm flipH="1">
              <a:off x="25248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4"/>
              <a:endCxn id="20" idx="0"/>
            </p:cNvCxnSpPr>
            <p:nvPr/>
          </p:nvCxnSpPr>
          <p:spPr>
            <a:xfrm>
              <a:off x="29324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9" name="Straight Arrow Connector 28"/>
            <p:cNvCxnSpPr>
              <a:stCxn id="21" idx="4"/>
              <a:endCxn id="28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>
              <a:endCxn id="30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3" name="Straight Arrow Connector 32"/>
            <p:cNvCxnSpPr>
              <a:stCxn id="30" idx="4"/>
              <a:endCxn id="32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87643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35" name="Oval 3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15" idx="2"/>
              <a:endCxn id="3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75604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5" idx="4"/>
              <a:endCxn id="37" idx="0"/>
            </p:cNvCxnSpPr>
            <p:nvPr/>
          </p:nvCxnSpPr>
          <p:spPr>
            <a:xfrm flipH="1">
              <a:off x="66396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5" idx="4"/>
              <a:endCxn id="34" idx="0"/>
            </p:cNvCxnSpPr>
            <p:nvPr/>
          </p:nvCxnSpPr>
          <p:spPr>
            <a:xfrm>
              <a:off x="70472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045042" y="5028516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41" name="Oval 40"/>
            <p:cNvSpPr/>
            <p:nvPr/>
          </p:nvSpPr>
          <p:spPr>
            <a:xfrm>
              <a:off x="8952240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>
              <a:stCxn id="9" idx="2"/>
              <a:endCxn id="41" idx="7"/>
            </p:cNvCxnSpPr>
            <p:nvPr/>
          </p:nvCxnSpPr>
          <p:spPr>
            <a:xfrm flipH="1">
              <a:off x="9212403" y="3763546"/>
              <a:ext cx="949547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33005" y="5028516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44" name="Straight Arrow Connector 43"/>
            <p:cNvCxnSpPr>
              <a:stCxn id="41" idx="4"/>
              <a:endCxn id="43" idx="0"/>
            </p:cNvCxnSpPr>
            <p:nvPr/>
          </p:nvCxnSpPr>
          <p:spPr>
            <a:xfrm flipH="1">
              <a:off x="8697099" y="4418230"/>
              <a:ext cx="407541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1" idx="4"/>
              <a:endCxn id="40" idx="0"/>
            </p:cNvCxnSpPr>
            <p:nvPr/>
          </p:nvCxnSpPr>
          <p:spPr>
            <a:xfrm>
              <a:off x="9104640" y="4418230"/>
              <a:ext cx="447710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1119941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9" idx="2"/>
              <a:endCxn id="46" idx="1"/>
            </p:cNvCxnSpPr>
            <p:nvPr/>
          </p:nvCxnSpPr>
          <p:spPr>
            <a:xfrm>
              <a:off x="10161950" y="3763546"/>
              <a:ext cx="1002628" cy="39520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6" idx="4"/>
            </p:cNvCxnSpPr>
            <p:nvPr/>
          </p:nvCxnSpPr>
          <p:spPr>
            <a:xfrm>
              <a:off x="11272341" y="4418915"/>
              <a:ext cx="7779" cy="60891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>
            <a:off x="6629400" y="4343400"/>
            <a:ext cx="990600" cy="914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8229600" y="4267200"/>
            <a:ext cx="2057400" cy="1447800"/>
          </a:xfrm>
          <a:prstGeom prst="triangle">
            <a:avLst/>
          </a:prstGeom>
          <a:solidFill>
            <a:srgbClr val="8FAA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8763000" y="3962400"/>
            <a:ext cx="864110" cy="278892"/>
          </a:xfrm>
          <a:prstGeom prst="rect">
            <a:avLst/>
          </a:prstGeom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350" y="3962400"/>
            <a:ext cx="367414" cy="241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91" y="1143000"/>
            <a:ext cx="62064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5" y="1143000"/>
            <a:ext cx="617691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00" y="1143000"/>
            <a:ext cx="6207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World Actions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6308" y="1728787"/>
            <a:ext cx="2067596" cy="3113557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0953" y="1805405"/>
            <a:ext cx="6607647" cy="4518777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144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Deterministic Grid World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580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Stochastic Grid World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2171700" y="3924301"/>
            <a:ext cx="5181600" cy="762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4877716"/>
            <a:ext cx="2057400" cy="14426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79" y="1143000"/>
            <a:ext cx="61776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7098"/>
            <a:ext cx="6172200" cy="57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4" y="1143000"/>
            <a:ext cx="6186713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72" y="1173166"/>
            <a:ext cx="6154057" cy="56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48034"/>
            <a:ext cx="61722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75224"/>
            <a:ext cx="6172200" cy="56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98" y="1157224"/>
            <a:ext cx="6179605" cy="57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38306"/>
            <a:ext cx="6172200" cy="57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Markov Decision Processes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93838"/>
            <a:ext cx="6553200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An MDP is defined by: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states s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actions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A</a:t>
            </a:r>
            <a:endParaRPr lang="en-US" sz="2000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transition function T(s,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sz="2000" dirty="0"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Probability that a from s leads to s’, i.e., P(s</a:t>
            </a:r>
            <a:r>
              <a:rPr lang="en-US" altLang="ja-JP" sz="1800" dirty="0">
                <a:ea typeface="ＭＳ Ｐゴシック" pitchFamily="34" charset="-128"/>
              </a:rPr>
              <a:t>’| s, a)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Also called the model or the dynamics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reward function R(s,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 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Sometimes just R(s) or R(s</a:t>
            </a:r>
            <a:r>
              <a:rPr lang="en-US" altLang="ja-JP" sz="1800" dirty="0">
                <a:ea typeface="ＭＳ Ｐゴシック" pitchFamily="34" charset="-128"/>
              </a:rPr>
              <a:t>’)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start state</a:t>
            </a: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Maybe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terminal state</a:t>
            </a:r>
          </a:p>
          <a:p>
            <a:pPr lvl="1">
              <a:lnSpc>
                <a:spcPct val="80000"/>
              </a:lnSpc>
            </a:pPr>
            <a:endParaRPr lang="en-US" sz="32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MDPs are non-deterministic search problems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One way to solve them is with </a:t>
            </a:r>
            <a:r>
              <a:rPr lang="en-US" sz="2000" dirty="0" err="1">
                <a:ea typeface="ＭＳ Ｐゴシック" pitchFamily="34" charset="-128"/>
              </a:rPr>
              <a:t>expectimax</a:t>
            </a:r>
            <a:r>
              <a:rPr lang="en-US" sz="2000" dirty="0">
                <a:ea typeface="ＭＳ Ｐゴシック" pitchFamily="34" charset="-128"/>
              </a:rPr>
              <a:t> search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We’</a:t>
            </a:r>
            <a:r>
              <a:rPr lang="en-US" altLang="ja-JP" sz="2000" dirty="0">
                <a:ea typeface="ＭＳ Ｐゴシック" pitchFamily="34" charset="-128"/>
              </a:rPr>
              <a:t>ll have a new tool soon</a:t>
            </a:r>
            <a:endParaRPr lang="en-US" sz="2000" dirty="0">
              <a:ea typeface="ＭＳ Ｐゴシック" pitchFamily="34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7086600" y="6488112"/>
            <a:ext cx="510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manual intro (L8D1)]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6" y="1130418"/>
            <a:ext cx="6190508" cy="5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cingSubTree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657600"/>
            <a:ext cx="5803005" cy="2822260"/>
          </a:xfrm>
          <a:prstGeom prst="rect">
            <a:avLst/>
          </a:prstGeom>
        </p:spPr>
      </p:pic>
      <p:cxnSp>
        <p:nvCxnSpPr>
          <p:cNvPr id="951" name="Straight Arrow Connector 10"/>
          <p:cNvCxnSpPr>
            <a:stCxn id="309" idx="2"/>
            <a:endCxn id="313" idx="1"/>
          </p:cNvCxnSpPr>
          <p:nvPr/>
        </p:nvCxnSpPr>
        <p:spPr>
          <a:xfrm>
            <a:off x="7749492" y="1843018"/>
            <a:ext cx="1563311" cy="41090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Time-Limited Values</a:t>
            </a:r>
          </a:p>
        </p:txBody>
      </p:sp>
      <p:grpSp>
        <p:nvGrpSpPr>
          <p:cNvPr id="308" name="Group 43"/>
          <p:cNvGrpSpPr/>
          <p:nvPr/>
        </p:nvGrpSpPr>
        <p:grpSpPr>
          <a:xfrm>
            <a:off x="5268141" y="1524000"/>
            <a:ext cx="6237200" cy="2514600"/>
            <a:chOff x="460604" y="858084"/>
            <a:chExt cx="11931837" cy="4810462"/>
          </a:xfrm>
        </p:grpSpPr>
        <p:pic>
          <p:nvPicPr>
            <p:cNvPr id="30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858084"/>
              <a:ext cx="928189" cy="610286"/>
            </a:xfrm>
            <a:prstGeom prst="rect">
              <a:avLst/>
            </a:prstGeom>
            <a:noFill/>
          </p:spPr>
        </p:pic>
        <p:pic>
          <p:nvPicPr>
            <p:cNvPr id="310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044658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311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1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312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5" name="Straight Arrow Connector 12"/>
            <p:cNvCxnSpPr>
              <a:stCxn id="309" idx="2"/>
            </p:cNvCxnSpPr>
            <p:nvPr/>
          </p:nvCxnSpPr>
          <p:spPr>
            <a:xfrm flipH="1">
              <a:off x="2030842" y="1468370"/>
              <a:ext cx="3176615" cy="78606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17" name="Straight Arrow Connector 16"/>
            <p:cNvCxnSpPr/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17"/>
            <p:cNvCxnSpPr/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0" name="Straight Arrow Connector 319"/>
            <p:cNvCxnSpPr>
              <a:endCxn id="319" idx="0"/>
            </p:cNvCxnSpPr>
            <p:nvPr/>
          </p:nvCxnSpPr>
          <p:spPr>
            <a:xfrm flipH="1">
              <a:off x="1915298" y="2435743"/>
              <a:ext cx="7778" cy="608916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22" name="Oval 321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4" name="Straight Arrow Connector 323"/>
            <p:cNvCxnSpPr>
              <a:stCxn id="319" idx="2"/>
              <a:endCxn id="323" idx="1"/>
            </p:cNvCxnSpPr>
            <p:nvPr/>
          </p:nvCxnSpPr>
          <p:spPr>
            <a:xfrm>
              <a:off x="1915298" y="3654944"/>
              <a:ext cx="908145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>
              <a:stCxn id="319" idx="2"/>
              <a:endCxn id="322" idx="7"/>
            </p:cNvCxnSpPr>
            <p:nvPr/>
          </p:nvCxnSpPr>
          <p:spPr>
            <a:xfrm flipH="1">
              <a:off x="1024684" y="3654944"/>
              <a:ext cx="890614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7" name="Straight Arrow Connector 326"/>
            <p:cNvCxnSpPr>
              <a:stCxn id="323" idx="4"/>
              <a:endCxn id="326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23" idx="4"/>
              <a:endCxn id="321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0" name="Straight Arrow Connector 329"/>
            <p:cNvCxnSpPr>
              <a:stCxn id="322" idx="4"/>
              <a:endCxn id="329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2" name="Straight Arrow Connector 331"/>
            <p:cNvCxnSpPr>
              <a:stCxn id="316" idx="2"/>
              <a:endCxn id="331" idx="7"/>
            </p:cNvCxnSpPr>
            <p:nvPr/>
          </p:nvCxnSpPr>
          <p:spPr>
            <a:xfrm flipH="1">
              <a:off x="5123926" y="3654944"/>
              <a:ext cx="906173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4" name="Straight Arrow Connector 333"/>
            <p:cNvCxnSpPr>
              <a:stCxn id="331" idx="4"/>
              <a:endCxn id="333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36" name="Oval 335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7" name="Straight Arrow Connector 336"/>
            <p:cNvCxnSpPr>
              <a:stCxn id="316" idx="2"/>
              <a:endCxn id="336" idx="1"/>
            </p:cNvCxnSpPr>
            <p:nvPr/>
          </p:nvCxnSpPr>
          <p:spPr>
            <a:xfrm>
              <a:off x="6030098" y="3654944"/>
              <a:ext cx="909379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8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9" name="Straight Arrow Connector 338"/>
            <p:cNvCxnSpPr>
              <a:stCxn id="336" idx="4"/>
              <a:endCxn id="338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stCxn id="336" idx="4"/>
              <a:endCxn id="335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42" name="Oval 34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3" name="Straight Arrow Connector 342"/>
            <p:cNvCxnSpPr>
              <a:stCxn id="310" idx="2"/>
              <a:endCxn id="342" idx="7"/>
            </p:cNvCxnSpPr>
            <p:nvPr/>
          </p:nvCxnSpPr>
          <p:spPr>
            <a:xfrm flipH="1">
              <a:off x="9738820" y="3684004"/>
              <a:ext cx="980522" cy="47406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4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45" name="Straight Arrow Connector 344"/>
            <p:cNvCxnSpPr>
              <a:stCxn id="342" idx="4"/>
              <a:endCxn id="34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stCxn id="342" idx="4"/>
              <a:endCxn id="34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Oval 346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Arrow Connector 347"/>
            <p:cNvCxnSpPr>
              <a:stCxn id="310" idx="2"/>
              <a:endCxn id="347" idx="1"/>
            </p:cNvCxnSpPr>
            <p:nvPr/>
          </p:nvCxnSpPr>
          <p:spPr>
            <a:xfrm>
              <a:off x="10719342" y="3684004"/>
              <a:ext cx="977264" cy="47474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>
              <a:stCxn id="347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0" name="Rounded Rectangle 349"/>
          <p:cNvSpPr/>
          <p:nvPr/>
        </p:nvSpPr>
        <p:spPr>
          <a:xfrm>
            <a:off x="4953000" y="5867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ight Arrow 350"/>
          <p:cNvSpPr/>
          <p:nvPr/>
        </p:nvSpPr>
        <p:spPr>
          <a:xfrm flipH="1">
            <a:off x="4038600" y="6025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53340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6096000"/>
            <a:ext cx="367414" cy="241575"/>
          </a:xfrm>
          <a:prstGeom prst="rect">
            <a:avLst/>
          </a:prstGeom>
          <a:noFill/>
        </p:spPr>
      </p:pic>
      <p:pic>
        <p:nvPicPr>
          <p:cNvPr id="355" name="Picture 35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1649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7" name="Picture 356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2792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9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6051604"/>
            <a:ext cx="389821" cy="276085"/>
          </a:xfrm>
          <a:prstGeom prst="rect">
            <a:avLst/>
          </a:prstGeom>
          <a:noFill/>
        </p:spPr>
      </p:pic>
      <p:pic>
        <p:nvPicPr>
          <p:cNvPr id="360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6087424"/>
            <a:ext cx="401623" cy="253078"/>
          </a:xfrm>
          <a:prstGeom prst="rect">
            <a:avLst/>
          </a:prstGeom>
          <a:noFill/>
        </p:spPr>
      </p:pic>
      <p:sp>
        <p:nvSpPr>
          <p:cNvPr id="361" name="Rounded Rectangle 360"/>
          <p:cNvSpPr/>
          <p:nvPr/>
        </p:nvSpPr>
        <p:spPr>
          <a:xfrm>
            <a:off x="381000" y="5867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4953000" y="4724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ight Arrow 362"/>
          <p:cNvSpPr/>
          <p:nvPr/>
        </p:nvSpPr>
        <p:spPr>
          <a:xfrm flipH="1">
            <a:off x="4038600" y="4882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53314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5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4953000"/>
            <a:ext cx="367414" cy="241575"/>
          </a:xfrm>
          <a:prstGeom prst="rect">
            <a:avLst/>
          </a:prstGeom>
          <a:noFill/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1649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2792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4908604"/>
            <a:ext cx="389821" cy="276085"/>
          </a:xfrm>
          <a:prstGeom prst="rect">
            <a:avLst/>
          </a:prstGeom>
          <a:noFill/>
        </p:spPr>
      </p:pic>
      <p:pic>
        <p:nvPicPr>
          <p:cNvPr id="36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4944424"/>
            <a:ext cx="401623" cy="253078"/>
          </a:xfrm>
          <a:prstGeom prst="rect">
            <a:avLst/>
          </a:prstGeom>
          <a:noFill/>
        </p:spPr>
      </p:pic>
      <p:sp>
        <p:nvSpPr>
          <p:cNvPr id="370" name="Rounded Rectangle 369"/>
          <p:cNvSpPr/>
          <p:nvPr/>
        </p:nvSpPr>
        <p:spPr>
          <a:xfrm>
            <a:off x="381000" y="4724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ounded Rectangle 373"/>
          <p:cNvSpPr/>
          <p:nvPr/>
        </p:nvSpPr>
        <p:spPr>
          <a:xfrm>
            <a:off x="4953000" y="3597302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ight Arrow 374"/>
          <p:cNvSpPr/>
          <p:nvPr/>
        </p:nvSpPr>
        <p:spPr>
          <a:xfrm flipH="1">
            <a:off x="4038600" y="3755564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3" name="Picture 382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53288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77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3825902"/>
            <a:ext cx="367414" cy="241575"/>
          </a:xfrm>
          <a:prstGeom prst="rect">
            <a:avLst/>
          </a:prstGeom>
          <a:noFill/>
        </p:spPr>
      </p:pic>
      <p:pic>
        <p:nvPicPr>
          <p:cNvPr id="384" name="Picture 383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164946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5" name="Picture 38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2792468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0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3781506"/>
            <a:ext cx="389821" cy="276085"/>
          </a:xfrm>
          <a:prstGeom prst="rect">
            <a:avLst/>
          </a:prstGeom>
          <a:noFill/>
        </p:spPr>
      </p:pic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3817326"/>
            <a:ext cx="401623" cy="253078"/>
          </a:xfrm>
          <a:prstGeom prst="rect">
            <a:avLst/>
          </a:prstGeom>
          <a:noFill/>
        </p:spPr>
      </p:pic>
      <p:sp>
        <p:nvSpPr>
          <p:cNvPr id="382" name="Rounded Rectangle 381"/>
          <p:cNvSpPr/>
          <p:nvPr/>
        </p:nvSpPr>
        <p:spPr>
          <a:xfrm>
            <a:off x="381000" y="3597302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ounded Rectangle 385"/>
          <p:cNvSpPr/>
          <p:nvPr/>
        </p:nvSpPr>
        <p:spPr>
          <a:xfrm>
            <a:off x="4953000" y="2474845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ight Arrow 386"/>
          <p:cNvSpPr/>
          <p:nvPr/>
        </p:nvSpPr>
        <p:spPr>
          <a:xfrm flipH="1">
            <a:off x="4038600" y="2633107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" name="Picture 398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53263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89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2703445"/>
            <a:ext cx="367414" cy="241575"/>
          </a:xfrm>
          <a:prstGeom prst="rect">
            <a:avLst/>
          </a:prstGeom>
          <a:noFill/>
        </p:spPr>
      </p:pic>
      <p:pic>
        <p:nvPicPr>
          <p:cNvPr id="400" name="Picture 399" descr="TP_tmp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164921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401" name="Picture 400" descr="TP_tmp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2792212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92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2659049"/>
            <a:ext cx="389821" cy="276085"/>
          </a:xfrm>
          <a:prstGeom prst="rect">
            <a:avLst/>
          </a:prstGeom>
          <a:noFill/>
        </p:spPr>
      </p:pic>
      <p:pic>
        <p:nvPicPr>
          <p:cNvPr id="393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2694869"/>
            <a:ext cx="401623" cy="253078"/>
          </a:xfrm>
          <a:prstGeom prst="rect">
            <a:avLst/>
          </a:prstGeom>
          <a:noFill/>
        </p:spPr>
      </p:pic>
      <p:sp>
        <p:nvSpPr>
          <p:cNvPr id="394" name="Rounded Rectangle 393"/>
          <p:cNvSpPr/>
          <p:nvPr/>
        </p:nvSpPr>
        <p:spPr>
          <a:xfrm>
            <a:off x="381000" y="2474845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ounded Rectangle 401"/>
          <p:cNvSpPr/>
          <p:nvPr/>
        </p:nvSpPr>
        <p:spPr>
          <a:xfrm>
            <a:off x="4953000" y="13716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ight Arrow 402"/>
          <p:cNvSpPr/>
          <p:nvPr/>
        </p:nvSpPr>
        <p:spPr>
          <a:xfrm flipH="1">
            <a:off x="4038600" y="15298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4" name="Picture 953" descr="TP_tmp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53237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5" name="Picture 2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1600200"/>
            <a:ext cx="367414" cy="241575"/>
          </a:xfrm>
          <a:prstGeom prst="rect">
            <a:avLst/>
          </a:prstGeom>
          <a:noFill/>
        </p:spPr>
      </p:pic>
      <p:pic>
        <p:nvPicPr>
          <p:cNvPr id="955" name="Picture 954" descr="TP_tmp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164895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956" name="Picture 955" descr="TP_tmp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2791956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1555804"/>
            <a:ext cx="389821" cy="276085"/>
          </a:xfrm>
          <a:prstGeom prst="rect">
            <a:avLst/>
          </a:prstGeom>
          <a:noFill/>
        </p:spPr>
      </p:pic>
      <p:pic>
        <p:nvPicPr>
          <p:cNvPr id="40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1591624"/>
            <a:ext cx="401623" cy="253078"/>
          </a:xfrm>
          <a:prstGeom prst="rect">
            <a:avLst/>
          </a:prstGeom>
          <a:noFill/>
        </p:spPr>
      </p:pic>
      <p:sp>
        <p:nvSpPr>
          <p:cNvPr id="410" name="Rounded Rectangle 409"/>
          <p:cNvSpPr/>
          <p:nvPr/>
        </p:nvSpPr>
        <p:spPr>
          <a:xfrm>
            <a:off x="381000" y="13716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 animBg="1"/>
      <p:bldP spid="351" grpId="0" animBg="1"/>
      <p:bldP spid="361" grpId="0" animBg="1"/>
      <p:bldP spid="362" grpId="0" animBg="1"/>
      <p:bldP spid="363" grpId="0" animBg="1"/>
      <p:bldP spid="370" grpId="0" animBg="1"/>
      <p:bldP spid="374" grpId="0" animBg="1"/>
      <p:bldP spid="375" grpId="0" animBg="1"/>
      <p:bldP spid="382" grpId="0" animBg="1"/>
      <p:bldP spid="386" grpId="0" animBg="1"/>
      <p:bldP spid="387" grpId="0" animBg="1"/>
      <p:bldP spid="394" grpId="0" animBg="1"/>
      <p:bldP spid="402" grpId="0" animBg="1"/>
      <p:bldP spid="403" grpId="0" animBg="1"/>
      <p:bldP spid="4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600200"/>
            <a:ext cx="6067425" cy="4200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  <a:sym typeface="Symbol" pitchFamily="18" charset="2"/>
              </a:rPr>
              <a:t>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Start with V</a:t>
            </a:r>
            <a:r>
              <a:rPr lang="en-US" sz="2400" baseline="-25000" dirty="0">
                <a:ea typeface="ＭＳ Ｐゴシック" pitchFamily="34" charset="-128"/>
              </a:rPr>
              <a:t>0</a:t>
            </a:r>
            <a:r>
              <a:rPr lang="en-US" sz="2400" dirty="0">
                <a:ea typeface="ＭＳ Ｐゴシック" pitchFamily="34" charset="-128"/>
              </a:rPr>
              <a:t>(s) = 0: no time steps left means an expected reward sum of zero</a:t>
            </a:r>
          </a:p>
          <a:p>
            <a:pPr lvl="2">
              <a:lnSpc>
                <a:spcPct val="80000"/>
              </a:lnSpc>
            </a:pPr>
            <a:endParaRPr lang="en-US" sz="16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Given vector of </a:t>
            </a:r>
            <a:r>
              <a:rPr lang="en-US" sz="2400" dirty="0" err="1">
                <a:ea typeface="ＭＳ Ｐゴシック" pitchFamily="34" charset="-128"/>
              </a:rPr>
              <a:t>V</a:t>
            </a:r>
            <a:r>
              <a:rPr lang="en-US" sz="2400" baseline="-25000" dirty="0" err="1">
                <a:ea typeface="ＭＳ Ｐゴシック" pitchFamily="34" charset="-128"/>
              </a:rPr>
              <a:t>k</a:t>
            </a:r>
            <a:r>
              <a:rPr lang="en-US" sz="2400" dirty="0">
                <a:ea typeface="ＭＳ Ｐゴシック" pitchFamily="34" charset="-128"/>
              </a:rPr>
              <a:t>(s) values, do one ply of </a:t>
            </a:r>
            <a:r>
              <a:rPr lang="en-US" sz="2400" dirty="0" err="1">
                <a:ea typeface="ＭＳ Ｐゴシック" pitchFamily="34" charset="-128"/>
              </a:rPr>
              <a:t>expectimax</a:t>
            </a:r>
            <a:r>
              <a:rPr lang="en-US" sz="2400" dirty="0">
                <a:ea typeface="ＭＳ Ｐゴシック" pitchFamily="34" charset="-128"/>
              </a:rPr>
              <a:t> from each state: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Repeat until convergence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Complexity of each iteration: O(S</a:t>
            </a:r>
            <a:r>
              <a:rPr lang="en-US" sz="2400" baseline="30000" dirty="0">
                <a:ea typeface="ＭＳ Ｐゴシック" pitchFamily="34" charset="-128"/>
              </a:rPr>
              <a:t>2</a:t>
            </a:r>
            <a:r>
              <a:rPr lang="en-US" sz="2400" dirty="0">
                <a:ea typeface="ＭＳ Ｐゴシック" pitchFamily="34" charset="-128"/>
              </a:rPr>
              <a:t>A)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Theorem: will converge to unique optimal values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Basic idea: approximations get refined towards optimal values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Policy may converge long before values do</a:t>
            </a: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142684" y="2667000"/>
            <a:ext cx="7266933" cy="690930"/>
          </a:xfrm>
          <a:prstGeom prst="rect">
            <a:avLst/>
          </a:prstGeom>
          <a:noFill/>
          <a:ln/>
          <a:effectLst/>
        </p:spPr>
      </p:pic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9220200" y="2286000"/>
            <a:ext cx="2286000" cy="2122488"/>
            <a:chOff x="2400" y="1401"/>
            <a:chExt cx="1440" cy="1337"/>
          </a:xfrm>
        </p:grpSpPr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3" name="Line 13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4" name="Line 1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6" name="Line 16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2" name="Group 18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3216" y="1401"/>
              <a:ext cx="62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baseline="-25000" dirty="0">
                  <a:solidFill>
                    <a:srgbClr val="0000FF"/>
                  </a:solidFill>
                  <a:latin typeface="Calibri"/>
                  <a:cs typeface="Calibri"/>
                </a:rPr>
                <a:t>k+1</a:t>
              </a: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(s)</a:t>
              </a:r>
            </a:p>
          </p:txBody>
        </p:sp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>
                  <a:latin typeface="Calibri"/>
                  <a:cs typeface="Calibri"/>
                </a:rPr>
                <a:t>s,a,s</a:t>
              </a:r>
              <a:r>
                <a:rPr lang="ja-JP" altLang="en-US">
                  <a:latin typeface="Calibri"/>
                  <a:cs typeface="Calibri"/>
                </a:rPr>
                <a:t>’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8" name="Text Box 28"/>
            <p:cNvSpPr txBox="1">
              <a:spLocks noChangeArrowheads="1"/>
            </p:cNvSpPr>
            <p:nvPr/>
          </p:nvSpPr>
          <p:spPr bwMode="auto">
            <a:xfrm>
              <a:off x="2789" y="2505"/>
              <a:ext cx="6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 err="1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baseline="-25000" dirty="0" err="1">
                  <a:solidFill>
                    <a:srgbClr val="0000FF"/>
                  </a:solidFill>
                  <a:latin typeface="Calibri"/>
                  <a:cs typeface="Calibri"/>
                </a:rPr>
                <a:t>k</a:t>
              </a: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(s’</a:t>
              </a:r>
              <a:r>
                <a:rPr lang="en-US" altLang="ja-JP" dirty="0">
                  <a:solidFill>
                    <a:srgbClr val="0000FF"/>
                  </a:solidFill>
                  <a:latin typeface="Calibri"/>
                  <a:cs typeface="Calibri"/>
                </a:rPr>
                <a:t>)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7" name="Isosceles Triangle 26"/>
          <p:cNvSpPr/>
          <p:nvPr/>
        </p:nvSpPr>
        <p:spPr>
          <a:xfrm>
            <a:off x="9601200" y="4495800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Value Iteration</a:t>
            </a:r>
          </a:p>
        </p:txBody>
      </p:sp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85800" y="52315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1219200" y="49370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19200" y="35654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98540" y="38758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72805" y="25042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/>
          <p:cNvSpPr txBox="1"/>
          <p:nvPr/>
        </p:nvSpPr>
        <p:spPr>
          <a:xfrm>
            <a:off x="1447800" y="5105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  0             0             0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447800" y="37338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  2             1             0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447800" y="23622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  3.5          2.5          0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162800" y="4572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/>
                <a:cs typeface="Calibri"/>
              </a:rPr>
              <a:t>Assume no discount!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715000" y="5334000"/>
            <a:ext cx="5971533" cy="56776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Convergence*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r>
              <a:rPr lang="en-US" sz="2000" dirty="0">
                <a:latin typeface="Calibri"/>
                <a:cs typeface="Calibri"/>
              </a:rPr>
              <a:t>How do we know the </a:t>
            </a:r>
            <a:r>
              <a:rPr lang="en-US" sz="2000" dirty="0" err="1">
                <a:latin typeface="Calibri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 vectors are going to converge?</a:t>
            </a:r>
          </a:p>
          <a:p>
            <a:pPr lvl="1"/>
            <a:endParaRPr lang="en-US" sz="16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Case 1: If the tree has maximum depth M, then V</a:t>
            </a:r>
            <a:r>
              <a:rPr lang="en-US" sz="2000" baseline="-25000" dirty="0">
                <a:latin typeface="Calibri"/>
                <a:cs typeface="Calibri"/>
              </a:rPr>
              <a:t>M</a:t>
            </a:r>
            <a:r>
              <a:rPr lang="en-US" sz="2000" dirty="0">
                <a:latin typeface="Calibri"/>
                <a:cs typeface="Calibri"/>
              </a:rPr>
              <a:t> holds the actual </a:t>
            </a:r>
            <a:r>
              <a:rPr lang="en-US" sz="2000" dirty="0" err="1">
                <a:latin typeface="Calibri"/>
                <a:cs typeface="Calibri"/>
              </a:rPr>
              <a:t>untruncated</a:t>
            </a:r>
            <a:r>
              <a:rPr lang="en-US" sz="2000" dirty="0">
                <a:latin typeface="Calibri"/>
                <a:cs typeface="Calibri"/>
              </a:rPr>
              <a:t> values</a:t>
            </a:r>
          </a:p>
          <a:p>
            <a:pPr lvl="1"/>
            <a:endParaRPr lang="en-US" sz="16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Case 2: If the discount is less than 1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Sketch: For any state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and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can be viewed as depth k+1 </a:t>
            </a:r>
            <a:r>
              <a:rPr lang="en-US" sz="1800" dirty="0" err="1">
                <a:latin typeface="Calibri"/>
                <a:cs typeface="Calibri"/>
              </a:rPr>
              <a:t>expectimax</a:t>
            </a:r>
            <a:r>
              <a:rPr lang="en-US" sz="1800" dirty="0">
                <a:latin typeface="Calibri"/>
                <a:cs typeface="Calibri"/>
              </a:rPr>
              <a:t> results in nearly identical search trees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The difference is that on the bottom layer,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has actual rewards while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has zeros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That last layer is at best all R</a:t>
            </a:r>
            <a:r>
              <a:rPr lang="en-US" sz="1800" baseline="-25000" dirty="0">
                <a:latin typeface="Calibri"/>
                <a:cs typeface="Calibri"/>
              </a:rPr>
              <a:t>MAX</a:t>
            </a:r>
            <a:r>
              <a:rPr lang="en-US" sz="1800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It is at worst R</a:t>
            </a:r>
            <a:r>
              <a:rPr lang="en-US" sz="1800" baseline="-25000" dirty="0">
                <a:latin typeface="Calibri"/>
                <a:cs typeface="Calibri"/>
              </a:rPr>
              <a:t>MIN</a:t>
            </a:r>
            <a:r>
              <a:rPr lang="en-US" sz="1800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But everything is discounted by </a:t>
            </a:r>
            <a:r>
              <a:rPr lang="el-GR" sz="1800" dirty="0">
                <a:latin typeface="Calibri"/>
                <a:cs typeface="Calibri"/>
              </a:rPr>
              <a:t>γ</a:t>
            </a:r>
            <a:r>
              <a:rPr lang="en-US" sz="1800" baseline="30000" dirty="0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that far out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So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and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are at most </a:t>
            </a:r>
            <a:r>
              <a:rPr lang="el-GR" sz="1800" dirty="0">
                <a:latin typeface="Calibri"/>
                <a:cs typeface="Calibri"/>
              </a:rPr>
              <a:t>γ</a:t>
            </a:r>
            <a:r>
              <a:rPr lang="en-US" sz="1800" baseline="30000" dirty="0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max|R</a:t>
            </a:r>
            <a:r>
              <a:rPr lang="en-US" sz="1800" dirty="0">
                <a:latin typeface="Calibri"/>
                <a:cs typeface="Calibri"/>
              </a:rPr>
              <a:t>| different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So as k increases, the values converge</a:t>
            </a:r>
          </a:p>
        </p:txBody>
      </p:sp>
      <p:sp>
        <p:nvSpPr>
          <p:cNvPr id="5" name="Isosceles Triangle 4"/>
          <p:cNvSpPr/>
          <p:nvPr/>
        </p:nvSpPr>
        <p:spPr>
          <a:xfrm>
            <a:off x="7239000" y="2304691"/>
            <a:ext cx="2135038" cy="310550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" name="Isosceles Triangle 3"/>
          <p:cNvSpPr/>
          <p:nvPr/>
        </p:nvSpPr>
        <p:spPr>
          <a:xfrm>
            <a:off x="7368396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9697528" y="2304691"/>
            <a:ext cx="2135038" cy="310550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9826925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931118" y="1828939"/>
            <a:ext cx="780241" cy="389057"/>
          </a:xfrm>
          <a:prstGeom prst="rect">
            <a:avLst/>
          </a:prstGeom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219613" y="1828800"/>
            <a:ext cx="1134187" cy="38941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 Policy-Based Methods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Non-Deterministic Search</a:t>
            </a:r>
          </a:p>
        </p:txBody>
      </p:sp>
      <p:pic>
        <p:nvPicPr>
          <p:cNvPr id="17412" name="Picture 2" descr="epic fail photos - CLASSIC: Can Opening FAI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2438400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Gridworld</a:t>
            </a:r>
            <a:r>
              <a:rPr lang="en-US" dirty="0"/>
              <a:t> Manual Intro</a:t>
            </a:r>
          </a:p>
        </p:txBody>
      </p:sp>
      <p:pic>
        <p:nvPicPr>
          <p:cNvPr id="4" name="Gridworld Manual Intr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0" y="1143000"/>
            <a:ext cx="841248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7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What is Markov about MDPs?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610600" cy="4525963"/>
          </a:xfrm>
        </p:spPr>
        <p:txBody>
          <a:bodyPr/>
          <a:lstStyle/>
          <a:p>
            <a:r>
              <a:rPr lang="en-US" altLang="ja-JP" sz="2400" dirty="0">
                <a:ea typeface="ＭＳ Ｐゴシック" pitchFamily="34" charset="-128"/>
              </a:rPr>
              <a:t>“Markov” generally means that given the present state, the future and the past are independent</a:t>
            </a:r>
          </a:p>
          <a:p>
            <a:pPr lvl="2"/>
            <a:endParaRPr lang="en-US" sz="16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Markov decision processes, </a:t>
            </a:r>
            <a:r>
              <a:rPr lang="en-US" altLang="ja-JP" sz="2400" dirty="0">
                <a:ea typeface="ＭＳ Ｐゴシック" pitchFamily="34" charset="-128"/>
              </a:rPr>
              <a:t>“Markov” means action outcomes depend only on the current state</a:t>
            </a: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r>
              <a:rPr lang="en-US" altLang="ja-JP" sz="2400" dirty="0">
                <a:ea typeface="ＭＳ Ｐゴシック" pitchFamily="34" charset="-128"/>
              </a:rPr>
              <a:t>This is just like search, where the successor function could only depend on the current state (not the history)</a:t>
            </a:r>
          </a:p>
          <a:p>
            <a:pPr>
              <a:buFont typeface="Wingdings" pitchFamily="2" charset="2"/>
              <a:buNone/>
            </a:pPr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24579" name="Picture 2" descr="\\.host\Shared Folders\Shared with PC\images\Markov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96400" y="1447800"/>
            <a:ext cx="21431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06613" y="4191000"/>
            <a:ext cx="193675" cy="8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44613" y="3581400"/>
            <a:ext cx="7189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44613" y="4648200"/>
            <a:ext cx="3497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9448800" y="433447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itchFamily="34" charset="0"/>
              </a:rPr>
              <a:t>Andrey</a:t>
            </a:r>
            <a:r>
              <a:rPr lang="en-US" dirty="0">
                <a:latin typeface="Calibri" pitchFamily="34" charset="0"/>
              </a:rPr>
              <a:t> Markov (1856-1922)</a:t>
            </a:r>
          </a:p>
          <a:p>
            <a:pPr algn="ctr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Policies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1524000"/>
            <a:ext cx="40132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6629400" y="4724400"/>
            <a:ext cx="510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Optimal policy when R(s, a, s</a:t>
            </a:r>
            <a:r>
              <a:rPr lang="en-US" altLang="ja-JP" sz="2400" dirty="0">
                <a:latin typeface="Calibri" pitchFamily="34" charset="0"/>
              </a:rPr>
              <a:t>’) = -0.03 for all non-terminals s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3200" y="1295742"/>
            <a:ext cx="5410200" cy="3162994"/>
          </a:xfrm>
          <a:prstGeom prst="rect">
            <a:avLst/>
          </a:prstGeom>
          <a:noFill/>
        </p:spPr>
      </p:pic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64008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In deterministic single-agent search problems, we wanted an optimal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plan</a:t>
            </a:r>
            <a:r>
              <a:rPr lang="en-US" sz="2400" dirty="0">
                <a:ea typeface="ＭＳ Ｐゴシック" pitchFamily="34" charset="-128"/>
              </a:rPr>
              <a:t>, or sequence of actions, from start to a goal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MDPs, we want an optimal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policy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*: S → A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 policy  gives an action for each state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An optimal policy is one that maximizes        expected utility if followed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An explicit policy defines a reflex agent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 err="1">
                <a:ea typeface="ＭＳ Ｐゴシック" pitchFamily="34" charset="-128"/>
                <a:sym typeface="Symbol" pitchFamily="18" charset="2"/>
              </a:rPr>
              <a:t>Expectimax</a:t>
            </a:r>
            <a:r>
              <a:rPr lang="en-US" sz="2400" dirty="0">
                <a:ea typeface="ＭＳ Ｐゴシック" pitchFamily="34" charset="-128"/>
                <a:sym typeface="Symbol" pitchFamily="18" charset="2"/>
              </a:rPr>
              <a:t> didn’t compute entire policies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It computed the action for a single state only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  <a:sym typeface="Symbol" pitchFamily="18" charset="2"/>
              </a:rPr>
              <a:t>Optimal Policies</a:t>
            </a:r>
          </a:p>
        </p:txBody>
      </p:sp>
      <p:pic>
        <p:nvPicPr>
          <p:cNvPr id="1723396" name="Picture 4"/>
          <p:cNvPicPr>
            <a:picLocks noChangeAspect="1" noChangeArrowheads="1"/>
          </p:cNvPicPr>
          <p:nvPr/>
        </p:nvPicPr>
        <p:blipFill>
          <a:blip r:embed="rId3" cstate="print"/>
          <a:srcRect r="1050"/>
          <a:stretch>
            <a:fillRect/>
          </a:stretch>
        </p:blipFill>
        <p:spPr bwMode="auto">
          <a:xfrm>
            <a:off x="7239000" y="1360487"/>
            <a:ext cx="2766237" cy="21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360487"/>
            <a:ext cx="2795588" cy="210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8" name="Picture 6"/>
          <p:cNvPicPr>
            <a:picLocks noChangeAspect="1" noChangeArrowheads="1"/>
          </p:cNvPicPr>
          <p:nvPr/>
        </p:nvPicPr>
        <p:blipFill>
          <a:blip r:embed="rId5" cstate="print"/>
          <a:srcRect r="1141"/>
          <a:stretch>
            <a:fillRect/>
          </a:stretch>
        </p:blipFill>
        <p:spPr bwMode="auto">
          <a:xfrm>
            <a:off x="2233613" y="4165599"/>
            <a:ext cx="2763689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9" name="Picture 7"/>
          <p:cNvPicPr>
            <a:picLocks noChangeAspect="1" noChangeArrowheads="1"/>
          </p:cNvPicPr>
          <p:nvPr/>
        </p:nvPicPr>
        <p:blipFill>
          <a:blip r:embed="rId6" cstate="print"/>
          <a:srcRect r="1521"/>
          <a:stretch>
            <a:fillRect/>
          </a:stretch>
        </p:blipFill>
        <p:spPr bwMode="auto">
          <a:xfrm>
            <a:off x="7262813" y="4165599"/>
            <a:ext cx="2753057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3400" name="Text Box 8"/>
          <p:cNvSpPr txBox="1">
            <a:spLocks noChangeArrowheads="1"/>
          </p:cNvSpPr>
          <p:nvPr/>
        </p:nvSpPr>
        <p:spPr bwMode="auto">
          <a:xfrm>
            <a:off x="8024813" y="6313487"/>
            <a:ext cx="129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R(s) = -2.0</a:t>
            </a:r>
          </a:p>
        </p:txBody>
      </p:sp>
      <p:sp>
        <p:nvSpPr>
          <p:cNvPr id="1723401" name="Text Box 9"/>
          <p:cNvSpPr txBox="1">
            <a:spLocks noChangeArrowheads="1"/>
          </p:cNvSpPr>
          <p:nvPr/>
        </p:nvSpPr>
        <p:spPr bwMode="auto">
          <a:xfrm>
            <a:off x="3048000" y="6299199"/>
            <a:ext cx="1347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-0.4</a:t>
            </a:r>
          </a:p>
        </p:txBody>
      </p:sp>
      <p:sp>
        <p:nvSpPr>
          <p:cNvPr id="1723402" name="Text Box 10"/>
          <p:cNvSpPr txBox="1">
            <a:spLocks noChangeArrowheads="1"/>
          </p:cNvSpPr>
          <p:nvPr/>
        </p:nvSpPr>
        <p:spPr bwMode="auto">
          <a:xfrm>
            <a:off x="7977188" y="3494087"/>
            <a:ext cx="1676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-0.03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2947988" y="3494087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400" grpId="0"/>
      <p:bldP spid="1723401" grpId="0"/>
      <p:bldP spid="172340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def\pref{\succ}&#10;\def\lequiv{\Leftrightarrow}&#10;\begin{document}&#10;\centering&#10;$[r,r_0,r_1,r_2,\ldots]\pref [r,r'_0,r'_1,r'_2,\ldots]$\\&#10;$\lequiv$\\&#10;$[r_0,r_1,r_2,\ldots]\pref [r'_0,r'_1,r'_2,\ldots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16"/>
  <p:tag name="PICTUREFILESIZE" val="4786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r_1 + r_2 +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4"/>
  <p:tag name="PICTUREFILESIZE" val="1819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\gamma r_1 + \gamma^2 r_2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74"/>
  <p:tag name="PICTUREFILESIZE" val="2177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a_1, a_2, \ldots] \succ [b_1, b_2, \ldots]  template TPT1  env TPENV1  fore 0  back 16777215  eqnno 3"/>
  <p:tag name="FILENAME" val="TP_tmp"/>
  <p:tag name="ORIGWIDTH" val="101"/>
  <p:tag name="PICTUREFILESIZE" val="467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r, a_1, a_2, \ldots] \succ [r, b_1, b_2, \ldots]  template TPT1  env TPENV1  fore 0  back 16777215  eqnno 3"/>
  <p:tag name="FILENAME" val="TP_tmp"/>
  <p:tag name="ORIGWIDTH" val="119"/>
  <p:tag name="PICTUREFILESIZE" val="550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U([r_0,\ldots r_{\infty}]) = \sum_{t=0}^{\infty} \gamma^t r_t \leq R_{{\rm max}}/(1-\gamm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95"/>
  <p:tag name="PICTUREFILESIZE" val="4373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=  template TPT1  env TPENV1  fore 0  back 16777215  eqnno 1"/>
  <p:tag name="FILENAME" val="TP_tmp"/>
  <p:tag name="ORIGWIDTH" val="7"/>
  <p:tag name="PICTUREFILESIZE" val="16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, S_{t-1}=s_{t-1},A_{t-1}, \ldots S_0 = s_0)  template TPT1  env TPENV1  fore 0  back 16777215  eqnno 1"/>
  <p:tag name="FILENAME" val="TP_tmp"/>
  <p:tag name="ORIGWIDTH" val="259"/>
  <p:tag name="PICTUREFILESIZE" val="824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)  template TPT1  env TPENV1  fore 0  back 16777215  eqnno 1"/>
  <p:tag name="FILENAME" val="TP_tmp"/>
  <p:tag name="ORIGWIDTH" val="126"/>
  <p:tag name="PICTUREFILESIZE" val="472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k(s)  template TPT1  env TPENV1  fore 0  back 16777215  eqnno 2"/>
  <p:tag name="FILENAME" val="TP_tmp"/>
  <p:tag name="ORIGWIDTH" val="22"/>
  <p:tag name="PICTUREFILESIZE" val="267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{k+1}(s)  template TPT1  env TPENV1  fore 0  back 16777215  eqnno 2"/>
  <p:tag name="FILENAME" val="TP_tmp"/>
  <p:tag name="ORIGWIDTH" val="32"/>
  <p:tag name="PICTUREFILESIZE" val="29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50708</TotalTime>
  <Words>2270</Words>
  <Application>Microsoft Office PowerPoint</Application>
  <PresentationFormat>Widescreen</PresentationFormat>
  <Paragraphs>457</Paragraphs>
  <Slides>57</Slides>
  <Notes>33</Notes>
  <HiddenSlides>7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ＭＳ Ｐゴシック</vt:lpstr>
      <vt:lpstr>Arial</vt:lpstr>
      <vt:lpstr>Calibri</vt:lpstr>
      <vt:lpstr>cmmi10</vt:lpstr>
      <vt:lpstr>Symbol</vt:lpstr>
      <vt:lpstr>Times New Roman</vt:lpstr>
      <vt:lpstr>Wingdings</vt:lpstr>
      <vt:lpstr>dan-berkeley-nlp-v1</vt:lpstr>
      <vt:lpstr>CAP 5636 – Advanced Artificial Intelligence </vt:lpstr>
      <vt:lpstr>Non-Deterministic Search</vt:lpstr>
      <vt:lpstr>Example: Grid World</vt:lpstr>
      <vt:lpstr>Grid World Actions</vt:lpstr>
      <vt:lpstr>Markov Decision Processes</vt:lpstr>
      <vt:lpstr>Video of Demo Gridworld Manual Intro</vt:lpstr>
      <vt:lpstr>What is Markov about MDPs?</vt:lpstr>
      <vt:lpstr>Policies</vt:lpstr>
      <vt:lpstr>Optimal Policies</vt:lpstr>
      <vt:lpstr>Example: Racing</vt:lpstr>
      <vt:lpstr>Example: Racing</vt:lpstr>
      <vt:lpstr>Racing Search Tree</vt:lpstr>
      <vt:lpstr>MDP Search Trees</vt:lpstr>
      <vt:lpstr>Utilities of Sequences</vt:lpstr>
      <vt:lpstr>Utilities of Sequences</vt:lpstr>
      <vt:lpstr>Discounting</vt:lpstr>
      <vt:lpstr>Discounting</vt:lpstr>
      <vt:lpstr>Stationary Preferences</vt:lpstr>
      <vt:lpstr>Quiz: Discounting</vt:lpstr>
      <vt:lpstr>Infinite Utilities?!</vt:lpstr>
      <vt:lpstr>Recap: Defining MDPs</vt:lpstr>
      <vt:lpstr>Solving MDPs</vt:lpstr>
      <vt:lpstr>Optimal Quantities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Values of States</vt:lpstr>
      <vt:lpstr>Racing Search Tree</vt:lpstr>
      <vt:lpstr>Racing Search Tree</vt:lpstr>
      <vt:lpstr>Racing Search Tree</vt:lpstr>
      <vt:lpstr>Time-Limited Values</vt:lpstr>
      <vt:lpstr>k=0</vt:lpstr>
      <vt:lpstr>k=1</vt:lpstr>
      <vt:lpstr>k=2</vt:lpstr>
      <vt:lpstr>k=3</vt:lpstr>
      <vt:lpstr>k=4</vt:lpstr>
      <vt:lpstr>k=5</vt:lpstr>
      <vt:lpstr>k=6</vt:lpstr>
      <vt:lpstr>k=7</vt:lpstr>
      <vt:lpstr>k=8</vt:lpstr>
      <vt:lpstr>k=9</vt:lpstr>
      <vt:lpstr>k=10</vt:lpstr>
      <vt:lpstr>k=11</vt:lpstr>
      <vt:lpstr>k=12</vt:lpstr>
      <vt:lpstr>k=100</vt:lpstr>
      <vt:lpstr>Computing Time-Limited Values</vt:lpstr>
      <vt:lpstr>Value Iteration</vt:lpstr>
      <vt:lpstr>Value Iteration</vt:lpstr>
      <vt:lpstr>Example: Value Iteration</vt:lpstr>
      <vt:lpstr>Convergence*</vt:lpstr>
      <vt:lpstr>Next Time: Policy-Based Methods</vt:lpstr>
      <vt:lpstr>Non-Deterministic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Damla Turgut</cp:lastModifiedBy>
  <cp:revision>2722</cp:revision>
  <cp:lastPrinted>2014-02-13T17:51:45Z</cp:lastPrinted>
  <dcterms:created xsi:type="dcterms:W3CDTF">2004-08-27T04:16:05Z</dcterms:created>
  <dcterms:modified xsi:type="dcterms:W3CDTF">2016-08-03T14:34:00Z</dcterms:modified>
</cp:coreProperties>
</file>